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78" r:id="rId3"/>
    <p:sldId id="285" r:id="rId4"/>
    <p:sldId id="284" r:id="rId5"/>
    <p:sldId id="259" r:id="rId6"/>
    <p:sldId id="281" r:id="rId7"/>
    <p:sldId id="268" r:id="rId8"/>
    <p:sldId id="269" r:id="rId9"/>
    <p:sldId id="282" r:id="rId10"/>
    <p:sldId id="270" r:id="rId11"/>
    <p:sldId id="271" r:id="rId12"/>
    <p:sldId id="276" r:id="rId13"/>
    <p:sldId id="274" r:id="rId14"/>
    <p:sldId id="275" r:id="rId15"/>
    <p:sldId id="279" r:id="rId16"/>
    <p:sldId id="277" r:id="rId17"/>
    <p:sldId id="273" r:id="rId18"/>
    <p:sldId id="280" r:id="rId19"/>
    <p:sldId id="258" r:id="rId20"/>
    <p:sldId id="257" r:id="rId21"/>
    <p:sldId id="264" r:id="rId22"/>
    <p:sldId id="266" r:id="rId23"/>
    <p:sldId id="261" r:id="rId24"/>
    <p:sldId id="263" r:id="rId25"/>
    <p:sldId id="262" r:id="rId26"/>
    <p:sldId id="260" r:id="rId27"/>
    <p:sldId id="26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9437"/>
    <a:srgbClr val="EABE9A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077" autoAdjust="0"/>
  </p:normalViewPr>
  <p:slideViewPr>
    <p:cSldViewPr>
      <p:cViewPr varScale="1">
        <p:scale>
          <a:sx n="68" d="100"/>
          <a:sy n="68" d="100"/>
        </p:scale>
        <p:origin x="-12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4C7CC-21DB-465B-BE12-B92EB5C0557F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BEFE8-88C8-4EE3-BD8D-B9D9CB1856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31321-0B23-4B3C-A815-07685CD05331}" type="slidenum">
              <a:rPr lang="en-US"/>
              <a:pPr/>
              <a:t>7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B9CBA2-2FF4-4536-BCD7-501B6FF84B93}" type="slidenum">
              <a:rPr lang="en-US"/>
              <a:pPr/>
              <a:t>8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http://www.elachee.org/Preserve/CWMA%20brochure.pdf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8AC3E9-A63D-4094-9C00-80FE9B0428F8}" type="slidenum">
              <a:rPr lang="en-US"/>
              <a:pPr/>
              <a:t>12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DED92D-3D28-4B54-B3AE-D626D453BE43}" type="slidenum">
              <a:rPr lang="en-US"/>
              <a:pPr/>
              <a:t>13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2A1DDC-43D7-49E5-8C39-2757D8DF16C2}" type="slidenum">
              <a:rPr lang="en-US"/>
              <a:pPr/>
              <a:t>14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67B62-9C7E-4FEB-B98B-2EFA6F97A4A7}" type="slidenum">
              <a:rPr lang="en-US"/>
              <a:pPr/>
              <a:t>17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to go for contacts &amp; info???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BEFE8-88C8-4EE3-BD8D-B9D9CB1856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9A3FF8B-34C0-497E-94AE-07D9CD860A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5C07C3D-1837-42AB-9905-38DA42B5AEB3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23D2520-F6D7-48FB-88EC-0FBBB21A8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hyperlink" Target="http://images.google.com/imgres?imgurl=http://www.bni-bozeman.com/img/downtown-bozeman.jpg&amp;imgrefurl=http://www.bni-bozeman.com/&amp;h=346&amp;w=527&amp;sz=43&amp;hl=en&amp;start=10&amp;um=1&amp;usg=__ylAYqOM7d_U5o0tHJfceDjbWyvY=&amp;tbnid=NSlT_8hz6iFFhM:&amp;tbnh=87&amp;tbnw=132&amp;prev=/images?q=downtown+bozeman&amp;ndsp=20&amp;um=1&amp;hl=en&amp;newwindow=1&amp;rls=com.microsoft:en-us&amp;sa=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swvma.org/azwmas_2007.doc" TargetMode="Externa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hyperlink" Target="http://www.statesymbolsusa.org/Lists/state_birds_list.html" TargetMode="Externa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hyperlink" Target="http://100thmeridian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gif"/><Relationship Id="rId5" Type="http://schemas.openxmlformats.org/officeDocument/2006/relationships/hyperlink" Target="http://www.protectyourwaters.net/" TargetMode="Externa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py of protectrange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867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90600"/>
            <a:ext cx="8229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Cooperative Invasive Species Management Areas: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Resources and </a:t>
            </a:r>
            <a:r>
              <a:rPr lang="en-US" sz="4000" dirty="0" smtClean="0"/>
              <a:t>Support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5943600"/>
            <a:ext cx="8763000" cy="9144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 smtClean="0"/>
              <a:t>Janet Clark</a:t>
            </a:r>
          </a:p>
          <a:p>
            <a:pPr algn="l"/>
            <a:r>
              <a:rPr lang="en-US" dirty="0" smtClean="0"/>
              <a:t>Center for Invasive Plant </a:t>
            </a:r>
            <a:r>
              <a:rPr lang="en-US" dirty="0" smtClean="0"/>
              <a:t>Management, Bozeman, MT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Partnerships</a:t>
            </a:r>
            <a:endParaRPr lang="en-US" dirty="0"/>
          </a:p>
        </p:txBody>
      </p:sp>
      <p:pic>
        <p:nvPicPr>
          <p:cNvPr id="4" name="Picture 4" descr="this is L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3394472" cy="45259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6" descr="WYweedtour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676400"/>
            <a:ext cx="2587625" cy="19415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Picture 5" descr="knapweedheadCIP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810000"/>
            <a:ext cx="3276600" cy="2457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46237"/>
            <a:ext cx="3276600" cy="452628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solidFill>
                  <a:srgbClr val="D99437"/>
                </a:solidFill>
              </a:rPr>
              <a:t>Partnerships require: </a:t>
            </a:r>
            <a:endParaRPr lang="en-US" dirty="0" smtClean="0">
              <a:solidFill>
                <a:srgbClr val="D99437"/>
              </a:solidFill>
            </a:endParaRPr>
          </a:p>
          <a:p>
            <a:pPr>
              <a:buNone/>
            </a:pPr>
            <a:endParaRPr lang="en-US" sz="1400" dirty="0" smtClean="0">
              <a:solidFill>
                <a:schemeClr val="accent2"/>
              </a:solidFill>
            </a:endParaRPr>
          </a:p>
          <a:p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Time </a:t>
            </a:r>
            <a:endParaRPr lang="en-US" sz="280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Compromise </a:t>
            </a:r>
            <a:endParaRPr lang="en-US" sz="280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Workers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as well as bosses and “idea people” </a:t>
            </a:r>
          </a:p>
          <a:p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Someone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to be accountable</a:t>
            </a:r>
            <a:endParaRPr lang="en-US" sz="2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Partnerships:</a:t>
            </a:r>
            <a:br>
              <a:rPr lang="en-US" dirty="0" smtClean="0"/>
            </a:br>
            <a:r>
              <a:rPr lang="en-US" sz="4000" dirty="0" smtClean="0"/>
              <a:t>Challenges and Benefits</a:t>
            </a:r>
            <a:endParaRPr lang="en-US" sz="4000" dirty="0"/>
          </a:p>
        </p:txBody>
      </p:sp>
      <p:pic>
        <p:nvPicPr>
          <p:cNvPr id="4" name="Picture 4" descr="WMA Mt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905000"/>
            <a:ext cx="4953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581400"/>
            <a:ext cx="8001000" cy="297180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None/>
            </a:pPr>
            <a:r>
              <a:rPr lang="en-US" dirty="0" smtClean="0">
                <a:solidFill>
                  <a:srgbClr val="D99437"/>
                </a:solidFill>
              </a:rPr>
              <a:t>Partnerships offer: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Wide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range of skills and abilities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More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resources (funding, equipment,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time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Increased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project credibility and visibility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Better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ideas – “</a:t>
            </a:r>
            <a:r>
              <a:rPr lang="en-US" sz="2800" i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two heads are better than one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”</a:t>
            </a:r>
          </a:p>
          <a:p>
            <a:pPr>
              <a:buNone/>
            </a:pP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Partnerships:</a:t>
            </a:r>
            <a:br>
              <a:rPr lang="en-US" dirty="0" smtClean="0"/>
            </a:br>
            <a:r>
              <a:rPr lang="en-US" sz="4000" dirty="0" smtClean="0"/>
              <a:t>Challenges and Benefits</a:t>
            </a:r>
            <a:endParaRPr lang="en-US" sz="4000" dirty="0"/>
          </a:p>
        </p:txBody>
      </p:sp>
      <p:pic>
        <p:nvPicPr>
          <p:cNvPr id="8" name="Picture 4" descr="volunteers survey North Isl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600200"/>
            <a:ext cx="3200400" cy="2406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371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Cooperative Weed/Invasive Species Management Areas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5943600"/>
            <a:ext cx="68580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www.nnipc.org</a:t>
            </a:r>
            <a:endParaRPr lang="en-US" sz="3200" dirty="0"/>
          </a:p>
        </p:txBody>
      </p:sp>
      <p:pic>
        <p:nvPicPr>
          <p:cNvPr id="7" name="Picture 6"/>
          <p:cNvPicPr/>
          <p:nvPr/>
        </p:nvPicPr>
        <p:blipFill>
          <a:blip r:embed="rId3" cstate="print"/>
          <a:srcRect l="13301" t="23238" r="16506" b="11749"/>
          <a:stretch>
            <a:fillRect/>
          </a:stretch>
        </p:blipFill>
        <p:spPr bwMode="auto">
          <a:xfrm>
            <a:off x="685800" y="1524000"/>
            <a:ext cx="7696200" cy="4267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371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Cooperative Weed/Invasive Species Management Areas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5943600"/>
            <a:ext cx="68580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www.nnipc.org</a:t>
            </a:r>
            <a:endParaRPr lang="en-US" sz="3200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 l="11831" t="17371" r="16479" b="15258"/>
          <a:stretch>
            <a:fillRect/>
          </a:stretch>
        </p:blipFill>
        <p:spPr bwMode="auto">
          <a:xfrm>
            <a:off x="381000" y="1524000"/>
            <a:ext cx="8458199" cy="4191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ellscyn04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133600"/>
            <a:ext cx="6019800" cy="4514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6858000" cy="838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D99437"/>
                </a:solidFill>
              </a:rPr>
              <a:t>What is a </a:t>
            </a:r>
            <a:r>
              <a:rPr lang="en-US" dirty="0" smtClean="0">
                <a:solidFill>
                  <a:srgbClr val="D99437"/>
                </a:solidFill>
              </a:rPr>
              <a:t>CWMA/CISMA?</a:t>
            </a:r>
            <a:endParaRPr lang="en-US" dirty="0">
              <a:solidFill>
                <a:srgbClr val="D99437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5943600" cy="182880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i="1" dirty="0"/>
              <a:t>    </a:t>
            </a:r>
            <a:r>
              <a:rPr lang="en-US" sz="2400" i="1" dirty="0">
                <a:solidFill>
                  <a:schemeClr val="bg1"/>
                </a:solidFill>
              </a:rPr>
              <a:t>A partnership of federal, state, and local government agencies, tribes, individuals, and various interested groups that manage noxious weeds or invasive plants in a defined area.*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2362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/>
              <a:t>* Endorsed by the Western Weed Coordinating Committee, 2006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28600"/>
            <a:ext cx="6116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Cooperative Weed/Invasive Species Management Areas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914400" y="4419600"/>
            <a:ext cx="7467600" cy="1905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1534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Characteristics of a </a:t>
            </a:r>
            <a:r>
              <a:rPr lang="en-US" sz="36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CWMA/CISMA</a:t>
            </a:r>
            <a:endParaRPr lang="en-US" sz="3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90600" y="4419600"/>
            <a:ext cx="7239000" cy="2057399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400" u="sng" dirty="0">
                <a:solidFill>
                  <a:schemeClr val="bg1"/>
                </a:solidFill>
              </a:rPr>
              <a:t>Defined geographical </a:t>
            </a:r>
            <a:r>
              <a:rPr lang="en-US" sz="2400" u="sng" dirty="0" smtClean="0">
                <a:solidFill>
                  <a:schemeClr val="bg1"/>
                </a:solidFill>
              </a:rPr>
              <a:t>area</a:t>
            </a:r>
            <a:endParaRPr lang="en-US" sz="2400" dirty="0">
              <a:solidFill>
                <a:schemeClr val="bg1"/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en-US" sz="2400" u="sng" dirty="0" smtClean="0">
                <a:solidFill>
                  <a:schemeClr val="bg1"/>
                </a:solidFill>
              </a:rPr>
              <a:t>Representation </a:t>
            </a:r>
            <a:r>
              <a:rPr lang="en-US" sz="2400" u="sng" dirty="0">
                <a:solidFill>
                  <a:schemeClr val="bg1"/>
                </a:solidFill>
              </a:rPr>
              <a:t>of the majority of </a:t>
            </a:r>
            <a:r>
              <a:rPr lang="en-US" sz="2400" u="sng" dirty="0" smtClean="0">
                <a:solidFill>
                  <a:schemeClr val="bg1"/>
                </a:solidFill>
              </a:rPr>
              <a:t>landowners</a:t>
            </a:r>
            <a:endParaRPr lang="en-US" sz="2400" dirty="0">
              <a:solidFill>
                <a:schemeClr val="bg1"/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en-US" sz="2400" u="sng" dirty="0">
                <a:solidFill>
                  <a:schemeClr val="bg1"/>
                </a:solidFill>
              </a:rPr>
              <a:t>Steering </a:t>
            </a:r>
            <a:r>
              <a:rPr lang="en-US" sz="2400" u="sng" dirty="0" smtClean="0">
                <a:solidFill>
                  <a:schemeClr val="bg1"/>
                </a:solidFill>
              </a:rPr>
              <a:t>committee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en-US" sz="2400" u="sng" dirty="0" smtClean="0">
                <a:solidFill>
                  <a:schemeClr val="bg1"/>
                </a:solidFill>
              </a:rPr>
              <a:t>Commitment </a:t>
            </a:r>
            <a:r>
              <a:rPr lang="en-US" sz="2400" u="sng" dirty="0">
                <a:solidFill>
                  <a:schemeClr val="bg1"/>
                </a:solidFill>
              </a:rPr>
              <a:t>to </a:t>
            </a:r>
            <a:r>
              <a:rPr lang="en-US" sz="2400" u="sng" dirty="0" smtClean="0">
                <a:solidFill>
                  <a:schemeClr val="bg1"/>
                </a:solidFill>
              </a:rPr>
              <a:t>cooperation</a:t>
            </a:r>
            <a:endParaRPr lang="en-US" sz="2400" dirty="0">
              <a:solidFill>
                <a:schemeClr val="bg1"/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en-US" sz="2400" u="sng" dirty="0">
                <a:solidFill>
                  <a:schemeClr val="bg1"/>
                </a:solidFill>
              </a:rPr>
              <a:t>Comprehensive </a:t>
            </a:r>
            <a:r>
              <a:rPr lang="en-US" sz="2400" u="sng" dirty="0" smtClean="0">
                <a:solidFill>
                  <a:schemeClr val="bg1"/>
                </a:solidFill>
              </a:rPr>
              <a:t>plan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4" descr="pyth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39446"/>
            <a:ext cx="5257800" cy="27710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924800" cy="4038600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D99437"/>
                </a:solidFill>
              </a:rPr>
              <a:t>Collaborate, share responsibilities and resources</a:t>
            </a:r>
            <a:endParaRPr lang="en-US" sz="2400" b="1" dirty="0">
              <a:solidFill>
                <a:srgbClr val="D99437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</a:t>
            </a:r>
            <a:r>
              <a:rPr lang="en-US" sz="2400" b="1" dirty="0" smtClean="0">
                <a:solidFill>
                  <a:srgbClr val="D99437"/>
                </a:solidFill>
              </a:rPr>
              <a:t>Develop a management plan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/>
              <a:t>Objectives – What is the goal?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/>
              <a:t>Inventory – What is the status today?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/>
              <a:t>Management – What are the priorities? </a:t>
            </a:r>
            <a:r>
              <a:rPr lang="en-US" sz="1800" b="1" dirty="0" smtClean="0"/>
              <a:t>O</a:t>
            </a:r>
            <a:r>
              <a:rPr lang="en-US" sz="1800" b="1" dirty="0" smtClean="0"/>
              <a:t>ptions?</a:t>
            </a:r>
          </a:p>
          <a:p>
            <a:pPr lvl="1">
              <a:lnSpc>
                <a:spcPct val="80000"/>
              </a:lnSpc>
              <a:buNone/>
            </a:pPr>
            <a:r>
              <a:rPr lang="en-US" sz="1800" b="1" dirty="0" smtClean="0"/>
              <a:t> </a:t>
            </a:r>
            <a:r>
              <a:rPr lang="en-US" sz="1800" b="1" dirty="0" smtClean="0"/>
              <a:t>           Prevention/EDRR</a:t>
            </a:r>
          </a:p>
          <a:p>
            <a:pPr lvl="1">
              <a:lnSpc>
                <a:spcPct val="80000"/>
              </a:lnSpc>
              <a:buNone/>
            </a:pPr>
            <a:r>
              <a:rPr lang="en-US" sz="1800" b="1" dirty="0" smtClean="0"/>
              <a:t> </a:t>
            </a:r>
            <a:r>
              <a:rPr lang="en-US" sz="1800" b="1" dirty="0" smtClean="0"/>
              <a:t>           Control</a:t>
            </a:r>
          </a:p>
          <a:p>
            <a:pPr lvl="1">
              <a:lnSpc>
                <a:spcPct val="80000"/>
              </a:lnSpc>
              <a:buNone/>
            </a:pPr>
            <a:r>
              <a:rPr lang="en-US" sz="1800" b="1" dirty="0" smtClean="0"/>
              <a:t> </a:t>
            </a:r>
            <a:r>
              <a:rPr lang="en-US" sz="1800" b="1" dirty="0" smtClean="0"/>
              <a:t>           Restoration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/>
              <a:t>Education &amp; Outreach – Who needs </a:t>
            </a:r>
          </a:p>
          <a:p>
            <a:pPr lvl="1">
              <a:lnSpc>
                <a:spcPct val="80000"/>
              </a:lnSpc>
              <a:buNone/>
            </a:pPr>
            <a:r>
              <a:rPr lang="en-US" sz="1800" b="1" dirty="0" smtClean="0"/>
              <a:t> </a:t>
            </a:r>
            <a:r>
              <a:rPr lang="en-US" sz="1800" b="1" dirty="0" smtClean="0"/>
              <a:t>         to be on board?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/>
              <a:t>Logistics – authority, finances, </a:t>
            </a:r>
          </a:p>
          <a:p>
            <a:pPr lvl="1">
              <a:lnSpc>
                <a:spcPct val="80000"/>
              </a:lnSpc>
              <a:buNone/>
            </a:pPr>
            <a:r>
              <a:rPr lang="en-US" sz="1800" b="1" dirty="0" smtClean="0"/>
              <a:t> </a:t>
            </a:r>
            <a:r>
              <a:rPr lang="en-US" sz="1800" b="1" dirty="0" smtClean="0"/>
              <a:t>        communications, reporting</a:t>
            </a:r>
            <a:endParaRPr lang="en-US" sz="1800" b="1" dirty="0"/>
          </a:p>
          <a:p>
            <a:pPr>
              <a:lnSpc>
                <a:spcPct val="80000"/>
              </a:lnSpc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</a:t>
            </a:r>
            <a:r>
              <a:rPr lang="en-US" sz="2400" b="1" dirty="0" smtClean="0">
                <a:solidFill>
                  <a:srgbClr val="D99437"/>
                </a:solidFill>
              </a:rPr>
              <a:t>Coordinate action</a:t>
            </a:r>
          </a:p>
          <a:p>
            <a:pPr>
              <a:lnSpc>
                <a:spcPct val="80000"/>
              </a:lnSpc>
              <a:buNone/>
            </a:pPr>
            <a:endParaRPr lang="en-US" sz="1200" b="1" dirty="0" smtClean="0"/>
          </a:p>
          <a:p>
            <a:pPr>
              <a:lnSpc>
                <a:spcPct val="80000"/>
              </a:lnSpc>
            </a:pP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D99437"/>
                </a:solidFill>
              </a:rPr>
              <a:t>Evaluate and adapt</a:t>
            </a:r>
            <a:endParaRPr lang="en-US" sz="2400" b="1" dirty="0">
              <a:solidFill>
                <a:srgbClr val="D99437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sz="2400" b="1" dirty="0"/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en-US" sz="1800" b="1" dirty="0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What do they do?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505200"/>
            <a:ext cx="2971800" cy="305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410200" y="1828800"/>
            <a:ext cx="3429000" cy="40386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/>
              <a:t>Geographical variation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Infrastructure for </a:t>
            </a:r>
            <a:r>
              <a:rPr lang="en-US" sz="2400" b="1" dirty="0" smtClean="0"/>
              <a:t>IS </a:t>
            </a:r>
            <a:r>
              <a:rPr lang="en-US" sz="2400" b="1" dirty="0"/>
              <a:t>management</a:t>
            </a:r>
          </a:p>
          <a:p>
            <a:pPr>
              <a:lnSpc>
                <a:spcPct val="80000"/>
              </a:lnSpc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State </a:t>
            </a:r>
            <a:r>
              <a:rPr lang="en-US" sz="2400" b="1" dirty="0" smtClean="0"/>
              <a:t>laws</a:t>
            </a:r>
            <a:endParaRPr lang="en-US" sz="2400" b="1" dirty="0"/>
          </a:p>
          <a:p>
            <a:pPr>
              <a:lnSpc>
                <a:spcPct val="80000"/>
              </a:lnSpc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</a:t>
            </a:r>
            <a:r>
              <a:rPr lang="en-US" sz="2400" b="1" dirty="0" smtClean="0"/>
              <a:t>State </a:t>
            </a:r>
            <a:r>
              <a:rPr lang="en-US" sz="2400" b="1" dirty="0"/>
              <a:t>management </a:t>
            </a:r>
            <a:r>
              <a:rPr lang="en-US" sz="2400" b="1" dirty="0" smtClean="0"/>
              <a:t>plans, IS Councils</a:t>
            </a:r>
            <a:endParaRPr lang="en-US" sz="2400" b="1" dirty="0"/>
          </a:p>
          <a:p>
            <a:pPr>
              <a:lnSpc>
                <a:spcPct val="80000"/>
              </a:lnSpc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Population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Culture</a:t>
            </a:r>
          </a:p>
          <a:p>
            <a:pPr>
              <a:lnSpc>
                <a:spcPct val="80000"/>
              </a:lnSpc>
            </a:pPr>
            <a:endParaRPr lang="en-US" sz="1200" b="1" dirty="0"/>
          </a:p>
          <a:p>
            <a:pPr>
              <a:lnSpc>
                <a:spcPct val="80000"/>
              </a:lnSpc>
            </a:pPr>
            <a:r>
              <a:rPr lang="en-US" sz="2400" b="1" dirty="0"/>
              <a:t> Politics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en-US" sz="1800" b="1" dirty="0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Diversity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0370" name="Picture 18" descr="downtown-bozema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352800"/>
            <a:ext cx="1847850" cy="1217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0" name="Picture 2" descr="C:\Users\Janet\AppData\Local\Microsoft\Windows\Temporary Internet Files\Content.IE5\V4I0LC20\MPj0145241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524000"/>
            <a:ext cx="2503054" cy="1652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3" name="Picture 5" descr="C:\Users\Janet\AppData\Local\Microsoft\Windows\Temporary Internet Files\Content.IE5\XPNTMDQY\MPj0403592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819399"/>
            <a:ext cx="2160091" cy="32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2" name="Picture 4" descr="C:\Users\Janet\AppData\Local\Microsoft\Windows\Temporary Internet Files\Content.IE5\CRZUCVOB\MPj01822480000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4724400"/>
            <a:ext cx="2784975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3" descr="C:\Users\Janet\AppData\Local\Microsoft\Windows\Temporary Internet Files\Content.IE5\V4I0LC20\MPj04424230000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3419" y="1143000"/>
            <a:ext cx="2161181" cy="1586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38600" y="304800"/>
            <a:ext cx="4572000" cy="990600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Who’s involved?</a:t>
            </a:r>
            <a:br>
              <a:rPr lang="en-US" sz="49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en-US" sz="18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533400" y="1676401"/>
            <a:ext cx="82296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numCol="2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Private landowners, </a:t>
            </a:r>
            <a:r>
              <a:rPr lang="en-US" sz="2400" dirty="0" smtClean="0">
                <a:solidFill>
                  <a:srgbClr val="FFC000"/>
                </a:solidFill>
              </a:rPr>
              <a:t>volunteers, youth</a:t>
            </a:r>
            <a:endParaRPr lang="en-US" sz="2400" dirty="0">
              <a:solidFill>
                <a:srgbClr val="FFC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400" dirty="0" smtClean="0">
                <a:solidFill>
                  <a:srgbClr val="FFC000"/>
                </a:solidFill>
              </a:rPr>
              <a:t>Federal agencies:</a:t>
            </a:r>
          </a:p>
          <a:p>
            <a:pPr marL="800100" lvl="1" indent="-342900"/>
            <a:r>
              <a:rPr lang="en-US" sz="2000" dirty="0" smtClean="0"/>
              <a:t>Fish &amp; Wildlife Service</a:t>
            </a:r>
          </a:p>
          <a:p>
            <a:pPr marL="800100" lvl="1" indent="-342900"/>
            <a:r>
              <a:rPr lang="en-US" sz="2000" dirty="0" smtClean="0"/>
              <a:t>Army Corps of Engineers</a:t>
            </a:r>
          </a:p>
          <a:p>
            <a:pPr marL="800100" lvl="1" indent="-342900"/>
            <a:r>
              <a:rPr lang="en-US" sz="2000" dirty="0" smtClean="0"/>
              <a:t>Dept. of  Defense</a:t>
            </a:r>
          </a:p>
          <a:p>
            <a:pPr marL="800100" lvl="1" indent="-342900"/>
            <a:r>
              <a:rPr lang="en-US" sz="2000" dirty="0" smtClean="0"/>
              <a:t>National Park Service</a:t>
            </a:r>
          </a:p>
          <a:p>
            <a:pPr marL="800100" lvl="1" indent="-342900"/>
            <a:r>
              <a:rPr lang="en-US" sz="2000" dirty="0" smtClean="0"/>
              <a:t>USDA-NRCS</a:t>
            </a:r>
          </a:p>
          <a:p>
            <a:pPr marL="342900" indent="-342900">
              <a:buFontTx/>
              <a:buAutoNum type="arabicPeriod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C000"/>
                </a:solidFill>
              </a:rPr>
              <a:t>State agencies:</a:t>
            </a:r>
          </a:p>
          <a:p>
            <a:pPr marL="800100" lvl="1" indent="-342900"/>
            <a:r>
              <a:rPr lang="en-US" sz="2000" dirty="0" smtClean="0"/>
              <a:t>Fish &amp; Wildlife</a:t>
            </a:r>
          </a:p>
          <a:p>
            <a:pPr marL="800100" lvl="1" indent="-342900"/>
            <a:r>
              <a:rPr lang="en-US" sz="2000" dirty="0" smtClean="0"/>
              <a:t>Natural Resources</a:t>
            </a:r>
          </a:p>
          <a:p>
            <a:pPr marL="800100" lvl="1" indent="-342900"/>
            <a:r>
              <a:rPr lang="en-US" sz="2000" dirty="0" smtClean="0"/>
              <a:t>Agriculture</a:t>
            </a:r>
          </a:p>
          <a:p>
            <a:pPr marL="800100" lvl="1" indent="-342900"/>
            <a:r>
              <a:rPr lang="en-US" sz="2000" dirty="0" smtClean="0"/>
              <a:t>Transportation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FFC000"/>
                </a:solidFill>
              </a:rPr>
              <a:t>Non-governmental organizations:</a:t>
            </a:r>
          </a:p>
          <a:p>
            <a:pPr marL="914400" lvl="1" indent="-457200"/>
            <a:r>
              <a:rPr lang="en-US" sz="2000" dirty="0" smtClean="0"/>
              <a:t>The Nature Conservancy</a:t>
            </a:r>
          </a:p>
          <a:p>
            <a:pPr marL="914400" lvl="1" indent="-457200"/>
            <a:r>
              <a:rPr lang="en-US" sz="2000" dirty="0" smtClean="0"/>
              <a:t>Livestock interests</a:t>
            </a:r>
          </a:p>
          <a:p>
            <a:pPr marL="914400" lvl="1" indent="-457200"/>
            <a:r>
              <a:rPr lang="en-US" sz="2000" dirty="0" smtClean="0"/>
              <a:t>Exotic Pest Plant </a:t>
            </a:r>
            <a:r>
              <a:rPr lang="en-US" sz="2000" dirty="0" smtClean="0"/>
              <a:t>Councils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FFC000"/>
                </a:solidFill>
              </a:rPr>
              <a:t>Counties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FFC000"/>
                </a:solidFill>
              </a:rPr>
              <a:t>Universities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FFC000"/>
                </a:solidFill>
              </a:rPr>
              <a:t>Anyone who’s interested!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1029" name="Picture 5" descr="C:\Users\Janet\AppData\Local\Microsoft\Windows\Temporary Internet Files\Content.IE5\CRZUCVOB\MCj0197662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4343400"/>
            <a:ext cx="2194907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CISMAs in Florida</a:t>
            </a:r>
            <a:endParaRPr lang="en-US" dirty="0"/>
          </a:p>
        </p:txBody>
      </p:sp>
      <p:pic>
        <p:nvPicPr>
          <p:cNvPr id="17410" name="Picture 2" descr="cwma 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4800600" cy="5102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62600" y="2667000"/>
            <a:ext cx="3352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Florida Invasive Species Partnership</a:t>
            </a:r>
          </a:p>
          <a:p>
            <a:endParaRPr lang="en-US" sz="2000" u="sng" dirty="0" smtClean="0"/>
          </a:p>
          <a:p>
            <a:r>
              <a:rPr lang="en-US" sz="2000" u="sng" dirty="0" smtClean="0"/>
              <a:t>www.floridainvasives.org</a:t>
            </a:r>
            <a:endParaRPr lang="en-US" sz="2000" u="sng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54864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CWMAs in the Midwest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CWMA 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447800"/>
            <a:ext cx="6019800" cy="49990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2362200"/>
            <a:ext cx="274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Midwest Invasive Plant Network</a:t>
            </a:r>
          </a:p>
          <a:p>
            <a:r>
              <a:rPr lang="en-US" sz="2800" u="sng" dirty="0" smtClean="0"/>
              <a:t>www.mipn.org</a:t>
            </a:r>
            <a:endParaRPr lang="en-US" sz="2800" u="sng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PRISM_Small_Final_300dp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219200"/>
            <a:ext cx="6972300" cy="4648200"/>
          </a:xfrm>
          <a:prstGeom prst="rect">
            <a:avLst/>
          </a:prstGeom>
          <a:noFill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54864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PRISMs in New York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096000"/>
            <a:ext cx="6818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NY Dept. of Environmental Conservation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WMAs in California</a:t>
            </a:r>
            <a:endParaRPr lang="en-US" dirty="0"/>
          </a:p>
        </p:txBody>
      </p:sp>
      <p:pic>
        <p:nvPicPr>
          <p:cNvPr id="48130" name="Picture 2" descr="http://www.cdfa.ca.gov/phpps/ipc/images/wma_map_lar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4572000" cy="5000625"/>
          </a:xfrm>
          <a:prstGeom prst="rect">
            <a:avLst/>
          </a:prstGeom>
          <a:noFill/>
          <a:ln>
            <a:solidFill>
              <a:schemeClr val="accent1">
                <a:shade val="8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410200" y="2133600"/>
            <a:ext cx="3429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California Invasive Plant Council</a:t>
            </a:r>
          </a:p>
          <a:p>
            <a:r>
              <a:rPr lang="en-US" sz="3200" u="sng" dirty="0" smtClean="0"/>
              <a:t>www.cal-ipc.org</a:t>
            </a:r>
            <a:endParaRPr lang="en-US" sz="3200" u="sng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CWMAs in Arizona</a:t>
            </a:r>
            <a:endParaRPr lang="en-US" dirty="0"/>
          </a:p>
        </p:txBody>
      </p:sp>
      <p:pic>
        <p:nvPicPr>
          <p:cNvPr id="47106" name="Picture 2" descr="AZ WMA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447800"/>
            <a:ext cx="4343400" cy="504317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57200" y="1981200"/>
            <a:ext cx="304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Southwest Vegetation Management Association</a:t>
            </a:r>
          </a:p>
          <a:p>
            <a:r>
              <a:rPr lang="en-US" sz="2800" u="sng" dirty="0" smtClean="0"/>
              <a:t>www.swvma.org</a:t>
            </a:r>
            <a:endParaRPr lang="en-US" sz="2800" u="sng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43400" y="2362200"/>
            <a:ext cx="4572000" cy="2819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Pride of place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Newspaper </a:t>
            </a:r>
            <a:r>
              <a:rPr lang="en-US" sz="2400" dirty="0"/>
              <a:t>ads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“Weed-Free Rangelands and Wildlife Habitat” brochures for hunters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Weed-free hay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Summer range riders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GPS units for ranchers</a:t>
            </a:r>
          </a:p>
        </p:txBody>
      </p:sp>
      <p:pic>
        <p:nvPicPr>
          <p:cNvPr id="20483" name="Picture 3" descr="rangeri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04800"/>
            <a:ext cx="2514600" cy="188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-457200" y="152400"/>
            <a:ext cx="6934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D99437"/>
                </a:solidFill>
              </a:rPr>
              <a:t>       </a:t>
            </a:r>
            <a:r>
              <a:rPr lang="en-US" sz="4400" dirty="0" smtClean="0">
                <a:solidFill>
                  <a:srgbClr val="D99437"/>
                </a:solidFill>
              </a:rPr>
              <a:t> </a:t>
            </a:r>
            <a:r>
              <a:rPr lang="en-US" sz="4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Weed Prevention Areas in Montana</a:t>
            </a:r>
            <a:endParaRPr lang="en-US" sz="40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486" name="Picture 6" descr="color_WPA_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133600"/>
            <a:ext cx="3994150" cy="4572000"/>
          </a:xfrm>
          <a:prstGeom prst="rect">
            <a:avLst/>
          </a:prstGeom>
          <a:noFill/>
        </p:spPr>
      </p:pic>
      <p:pic>
        <p:nvPicPr>
          <p:cNvPr id="7" name="Picture 3" descr="WPA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5181600"/>
            <a:ext cx="2781300" cy="142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942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Exotic Pest Plant Councils (EPPCs)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rcRect l="25945" t="17647" r="13355" b="5615"/>
          <a:stretch>
            <a:fillRect/>
          </a:stretch>
        </p:blipFill>
        <p:spPr bwMode="auto">
          <a:xfrm>
            <a:off x="2819400" y="1524000"/>
            <a:ext cx="596675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2133600"/>
            <a:ext cx="17498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Alabama</a:t>
            </a:r>
          </a:p>
          <a:p>
            <a:r>
              <a:rPr lang="en-US" dirty="0" smtClean="0"/>
              <a:t>Florida</a:t>
            </a:r>
          </a:p>
          <a:p>
            <a:r>
              <a:rPr lang="en-US" dirty="0" smtClean="0"/>
              <a:t>Georgia</a:t>
            </a:r>
          </a:p>
          <a:p>
            <a:r>
              <a:rPr lang="en-US" dirty="0" smtClean="0"/>
              <a:t>Kentucky</a:t>
            </a:r>
          </a:p>
          <a:p>
            <a:r>
              <a:rPr lang="en-US" dirty="0" smtClean="0"/>
              <a:t>Mississippi</a:t>
            </a:r>
          </a:p>
          <a:p>
            <a:r>
              <a:rPr lang="en-US" dirty="0" smtClean="0"/>
              <a:t>North Carolina</a:t>
            </a:r>
          </a:p>
          <a:p>
            <a:r>
              <a:rPr lang="en-US" dirty="0" smtClean="0"/>
              <a:t>South Carolina</a:t>
            </a:r>
          </a:p>
          <a:p>
            <a:r>
              <a:rPr lang="en-US" dirty="0" smtClean="0"/>
              <a:t>Tennessee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6096000"/>
            <a:ext cx="43258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u="sng" dirty="0" smtClean="0"/>
              <a:t>http://www.se-eppc.org/</a:t>
            </a:r>
            <a:endParaRPr lang="en-US" sz="2800" u="sn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Center for Invasive Species &amp; Ecosystem Health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343400"/>
            <a:ext cx="784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D99437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Huge photo gallery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Mapping resources (</a:t>
            </a:r>
            <a:r>
              <a:rPr lang="en-US" sz="2800" dirty="0" err="1" smtClean="0"/>
              <a:t>EDDMapS</a:t>
            </a:r>
            <a:r>
              <a:rPr lang="en-US" sz="2800" dirty="0" smtClean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Website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u="sng" dirty="0" smtClean="0"/>
              <a:t>www.bugwood.org</a:t>
            </a:r>
          </a:p>
        </p:txBody>
      </p:sp>
      <p:pic>
        <p:nvPicPr>
          <p:cNvPr id="20" name="Picture 19"/>
          <p:cNvPicPr/>
          <p:nvPr/>
        </p:nvPicPr>
        <p:blipFill>
          <a:blip r:embed="rId3" cstate="print"/>
          <a:srcRect l="12653" t="18182" r="12388" b="6417"/>
          <a:stretch>
            <a:fillRect/>
          </a:stretch>
        </p:blipFill>
        <p:spPr bwMode="auto">
          <a:xfrm>
            <a:off x="3048000" y="1600200"/>
            <a:ext cx="5257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3536"/>
            <a:ext cx="85344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Center for Invasive Plant Management</a:t>
            </a:r>
            <a:br>
              <a:rPr lang="en-US" sz="3600" dirty="0" smtClean="0"/>
            </a:br>
            <a:r>
              <a:rPr lang="en-US" sz="2400" dirty="0" smtClean="0"/>
              <a:t>western regional clearinghouse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pic>
        <p:nvPicPr>
          <p:cNvPr id="4" name="Content Placeholder 5" descr="usa3.jpg"/>
          <p:cNvPicPr>
            <a:picLocks noGrp="1"/>
          </p:cNvPicPr>
          <p:nvPr>
            <p:ph idx="1"/>
          </p:nvPr>
        </p:nvPicPr>
        <p:blipFill>
          <a:blip r:embed="rId3" cstate="print"/>
          <a:srcRect l="3205" t="11461" r="3365" b="9213"/>
          <a:stretch>
            <a:fillRect/>
          </a:stretch>
        </p:blipFill>
        <p:spPr>
          <a:xfrm>
            <a:off x="2209800" y="1600200"/>
            <a:ext cx="4830902" cy="307816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2000" y="4648200"/>
            <a:ext cx="7848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D99437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u="sng" dirty="0" smtClean="0"/>
              <a:t>www.weedcenter.org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Resources for CWMAs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List of funding opportunities</a:t>
            </a:r>
            <a:endParaRPr lang="en-US" sz="2800" dirty="0"/>
          </a:p>
        </p:txBody>
      </p:sp>
      <p:sp>
        <p:nvSpPr>
          <p:cNvPr id="8" name="Freeform 7"/>
          <p:cNvSpPr/>
          <p:nvPr/>
        </p:nvSpPr>
        <p:spPr>
          <a:xfrm>
            <a:off x="2199225" y="1594033"/>
            <a:ext cx="2686674" cy="2363818"/>
          </a:xfrm>
          <a:custGeom>
            <a:avLst/>
            <a:gdLst>
              <a:gd name="connsiteX0" fmla="*/ 311963 w 2686674"/>
              <a:gd name="connsiteY0" fmla="*/ 16403 h 2363818"/>
              <a:gd name="connsiteX1" fmla="*/ 311963 w 2686674"/>
              <a:gd name="connsiteY1" fmla="*/ 16403 h 2363818"/>
              <a:gd name="connsiteX2" fmla="*/ 271020 w 2686674"/>
              <a:gd name="connsiteY2" fmla="*/ 180176 h 2363818"/>
              <a:gd name="connsiteX3" fmla="*/ 257372 w 2686674"/>
              <a:gd name="connsiteY3" fmla="*/ 221119 h 2363818"/>
              <a:gd name="connsiteX4" fmla="*/ 230076 w 2686674"/>
              <a:gd name="connsiteY4" fmla="*/ 262063 h 2363818"/>
              <a:gd name="connsiteX5" fmla="*/ 216429 w 2686674"/>
              <a:gd name="connsiteY5" fmla="*/ 316654 h 2363818"/>
              <a:gd name="connsiteX6" fmla="*/ 202781 w 2686674"/>
              <a:gd name="connsiteY6" fmla="*/ 357597 h 2363818"/>
              <a:gd name="connsiteX7" fmla="*/ 189133 w 2686674"/>
              <a:gd name="connsiteY7" fmla="*/ 466779 h 2363818"/>
              <a:gd name="connsiteX8" fmla="*/ 161838 w 2686674"/>
              <a:gd name="connsiteY8" fmla="*/ 548666 h 2363818"/>
              <a:gd name="connsiteX9" fmla="*/ 148190 w 2686674"/>
              <a:gd name="connsiteY9" fmla="*/ 603257 h 2363818"/>
              <a:gd name="connsiteX10" fmla="*/ 93599 w 2686674"/>
              <a:gd name="connsiteY10" fmla="*/ 685143 h 2363818"/>
              <a:gd name="connsiteX11" fmla="*/ 66303 w 2686674"/>
              <a:gd name="connsiteY11" fmla="*/ 767030 h 2363818"/>
              <a:gd name="connsiteX12" fmla="*/ 52656 w 2686674"/>
              <a:gd name="connsiteY12" fmla="*/ 807973 h 2363818"/>
              <a:gd name="connsiteX13" fmla="*/ 25360 w 2686674"/>
              <a:gd name="connsiteY13" fmla="*/ 848916 h 2363818"/>
              <a:gd name="connsiteX14" fmla="*/ 25360 w 2686674"/>
              <a:gd name="connsiteY14" fmla="*/ 1149167 h 2363818"/>
              <a:gd name="connsiteX15" fmla="*/ 52656 w 2686674"/>
              <a:gd name="connsiteY15" fmla="*/ 1422122 h 2363818"/>
              <a:gd name="connsiteX16" fmla="*/ 79951 w 2686674"/>
              <a:gd name="connsiteY16" fmla="*/ 1517657 h 2363818"/>
              <a:gd name="connsiteX17" fmla="*/ 134542 w 2686674"/>
              <a:gd name="connsiteY17" fmla="*/ 1599543 h 2363818"/>
              <a:gd name="connsiteX18" fmla="*/ 202781 w 2686674"/>
              <a:gd name="connsiteY18" fmla="*/ 1681430 h 2363818"/>
              <a:gd name="connsiteX19" fmla="*/ 230076 w 2686674"/>
              <a:gd name="connsiteY19" fmla="*/ 1722373 h 2363818"/>
              <a:gd name="connsiteX20" fmla="*/ 311963 w 2686674"/>
              <a:gd name="connsiteY20" fmla="*/ 1804260 h 2363818"/>
              <a:gd name="connsiteX21" fmla="*/ 366554 w 2686674"/>
              <a:gd name="connsiteY21" fmla="*/ 1886146 h 2363818"/>
              <a:gd name="connsiteX22" fmla="*/ 393850 w 2686674"/>
              <a:gd name="connsiteY22" fmla="*/ 1927089 h 2363818"/>
              <a:gd name="connsiteX23" fmla="*/ 434793 w 2686674"/>
              <a:gd name="connsiteY23" fmla="*/ 2022624 h 2363818"/>
              <a:gd name="connsiteX24" fmla="*/ 489384 w 2686674"/>
              <a:gd name="connsiteY24" fmla="*/ 2104510 h 2363818"/>
              <a:gd name="connsiteX25" fmla="*/ 516679 w 2686674"/>
              <a:gd name="connsiteY25" fmla="*/ 2145454 h 2363818"/>
              <a:gd name="connsiteX26" fmla="*/ 557623 w 2686674"/>
              <a:gd name="connsiteY26" fmla="*/ 2227340 h 2363818"/>
              <a:gd name="connsiteX27" fmla="*/ 598566 w 2686674"/>
              <a:gd name="connsiteY27" fmla="*/ 2268283 h 2363818"/>
              <a:gd name="connsiteX28" fmla="*/ 666805 w 2686674"/>
              <a:gd name="connsiteY28" fmla="*/ 2281931 h 2363818"/>
              <a:gd name="connsiteX29" fmla="*/ 748691 w 2686674"/>
              <a:gd name="connsiteY29" fmla="*/ 2309227 h 2363818"/>
              <a:gd name="connsiteX30" fmla="*/ 789635 w 2686674"/>
              <a:gd name="connsiteY30" fmla="*/ 2322874 h 2363818"/>
              <a:gd name="connsiteX31" fmla="*/ 830578 w 2686674"/>
              <a:gd name="connsiteY31" fmla="*/ 2336522 h 2363818"/>
              <a:gd name="connsiteX32" fmla="*/ 926112 w 2686674"/>
              <a:gd name="connsiteY32" fmla="*/ 2363818 h 2363818"/>
              <a:gd name="connsiteX33" fmla="*/ 1349193 w 2686674"/>
              <a:gd name="connsiteY33" fmla="*/ 2336522 h 2363818"/>
              <a:gd name="connsiteX34" fmla="*/ 1390136 w 2686674"/>
              <a:gd name="connsiteY34" fmla="*/ 2322874 h 2363818"/>
              <a:gd name="connsiteX35" fmla="*/ 1458375 w 2686674"/>
              <a:gd name="connsiteY35" fmla="*/ 2309227 h 2363818"/>
              <a:gd name="connsiteX36" fmla="*/ 1785921 w 2686674"/>
              <a:gd name="connsiteY36" fmla="*/ 2268283 h 2363818"/>
              <a:gd name="connsiteX37" fmla="*/ 1826865 w 2686674"/>
              <a:gd name="connsiteY37" fmla="*/ 2240988 h 2363818"/>
              <a:gd name="connsiteX38" fmla="*/ 1867808 w 2686674"/>
              <a:gd name="connsiteY38" fmla="*/ 2227340 h 2363818"/>
              <a:gd name="connsiteX39" fmla="*/ 1881456 w 2686674"/>
              <a:gd name="connsiteY39" fmla="*/ 2186397 h 2363818"/>
              <a:gd name="connsiteX40" fmla="*/ 1936047 w 2686674"/>
              <a:gd name="connsiteY40" fmla="*/ 2104510 h 2363818"/>
              <a:gd name="connsiteX41" fmla="*/ 1949694 w 2686674"/>
              <a:gd name="connsiteY41" fmla="*/ 2063567 h 2363818"/>
              <a:gd name="connsiteX42" fmla="*/ 1922399 w 2686674"/>
              <a:gd name="connsiteY42" fmla="*/ 1981680 h 2363818"/>
              <a:gd name="connsiteX43" fmla="*/ 1881456 w 2686674"/>
              <a:gd name="connsiteY43" fmla="*/ 1899794 h 2363818"/>
              <a:gd name="connsiteX44" fmla="*/ 1908751 w 2686674"/>
              <a:gd name="connsiteY44" fmla="*/ 1722373 h 2363818"/>
              <a:gd name="connsiteX45" fmla="*/ 1936047 w 2686674"/>
              <a:gd name="connsiteY45" fmla="*/ 1681430 h 2363818"/>
              <a:gd name="connsiteX46" fmla="*/ 2072524 w 2686674"/>
              <a:gd name="connsiteY46" fmla="*/ 1695077 h 2363818"/>
              <a:gd name="connsiteX47" fmla="*/ 2154411 w 2686674"/>
              <a:gd name="connsiteY47" fmla="*/ 1736021 h 2363818"/>
              <a:gd name="connsiteX48" fmla="*/ 2236297 w 2686674"/>
              <a:gd name="connsiteY48" fmla="*/ 1763316 h 2363818"/>
              <a:gd name="connsiteX49" fmla="*/ 2304536 w 2686674"/>
              <a:gd name="connsiteY49" fmla="*/ 1776964 h 2363818"/>
              <a:gd name="connsiteX50" fmla="*/ 2386423 w 2686674"/>
              <a:gd name="connsiteY50" fmla="*/ 1804260 h 2363818"/>
              <a:gd name="connsiteX51" fmla="*/ 2604787 w 2686674"/>
              <a:gd name="connsiteY51" fmla="*/ 1763316 h 2363818"/>
              <a:gd name="connsiteX52" fmla="*/ 2645730 w 2686674"/>
              <a:gd name="connsiteY52" fmla="*/ 1736021 h 2363818"/>
              <a:gd name="connsiteX53" fmla="*/ 2673026 w 2686674"/>
              <a:gd name="connsiteY53" fmla="*/ 1654134 h 2363818"/>
              <a:gd name="connsiteX54" fmla="*/ 2686674 w 2686674"/>
              <a:gd name="connsiteY54" fmla="*/ 1613191 h 2363818"/>
              <a:gd name="connsiteX55" fmla="*/ 2645730 w 2686674"/>
              <a:gd name="connsiteY55" fmla="*/ 1572248 h 2363818"/>
              <a:gd name="connsiteX56" fmla="*/ 2632082 w 2686674"/>
              <a:gd name="connsiteY56" fmla="*/ 1531304 h 2363818"/>
              <a:gd name="connsiteX57" fmla="*/ 2591139 w 2686674"/>
              <a:gd name="connsiteY57" fmla="*/ 1504009 h 2363818"/>
              <a:gd name="connsiteX58" fmla="*/ 2550196 w 2686674"/>
              <a:gd name="connsiteY58" fmla="*/ 1422122 h 2363818"/>
              <a:gd name="connsiteX59" fmla="*/ 2522900 w 2686674"/>
              <a:gd name="connsiteY59" fmla="*/ 1340236 h 2363818"/>
              <a:gd name="connsiteX60" fmla="*/ 2481957 w 2686674"/>
              <a:gd name="connsiteY60" fmla="*/ 1190110 h 2363818"/>
              <a:gd name="connsiteX61" fmla="*/ 2468309 w 2686674"/>
              <a:gd name="connsiteY61" fmla="*/ 1108224 h 2363818"/>
              <a:gd name="connsiteX62" fmla="*/ 2454662 w 2686674"/>
              <a:gd name="connsiteY62" fmla="*/ 958098 h 2363818"/>
              <a:gd name="connsiteX63" fmla="*/ 2427366 w 2686674"/>
              <a:gd name="connsiteY63" fmla="*/ 876212 h 2363818"/>
              <a:gd name="connsiteX64" fmla="*/ 2400071 w 2686674"/>
              <a:gd name="connsiteY64" fmla="*/ 767030 h 2363818"/>
              <a:gd name="connsiteX65" fmla="*/ 2386423 w 2686674"/>
              <a:gd name="connsiteY65" fmla="*/ 698791 h 2363818"/>
              <a:gd name="connsiteX66" fmla="*/ 2359127 w 2686674"/>
              <a:gd name="connsiteY66" fmla="*/ 616904 h 2363818"/>
              <a:gd name="connsiteX67" fmla="*/ 2318184 w 2686674"/>
              <a:gd name="connsiteY67" fmla="*/ 453131 h 2363818"/>
              <a:gd name="connsiteX68" fmla="*/ 2290888 w 2686674"/>
              <a:gd name="connsiteY68" fmla="*/ 357597 h 2363818"/>
              <a:gd name="connsiteX69" fmla="*/ 2249945 w 2686674"/>
              <a:gd name="connsiteY69" fmla="*/ 343949 h 2363818"/>
              <a:gd name="connsiteX70" fmla="*/ 2222650 w 2686674"/>
              <a:gd name="connsiteY70" fmla="*/ 289358 h 2363818"/>
              <a:gd name="connsiteX71" fmla="*/ 2140763 w 2686674"/>
              <a:gd name="connsiteY71" fmla="*/ 234767 h 2363818"/>
              <a:gd name="connsiteX72" fmla="*/ 2099820 w 2686674"/>
              <a:gd name="connsiteY72" fmla="*/ 207471 h 2363818"/>
              <a:gd name="connsiteX73" fmla="*/ 2017933 w 2686674"/>
              <a:gd name="connsiteY73" fmla="*/ 180176 h 2363818"/>
              <a:gd name="connsiteX74" fmla="*/ 1963342 w 2686674"/>
              <a:gd name="connsiteY74" fmla="*/ 166528 h 2363818"/>
              <a:gd name="connsiteX75" fmla="*/ 1813217 w 2686674"/>
              <a:gd name="connsiteY75" fmla="*/ 139233 h 2363818"/>
              <a:gd name="connsiteX76" fmla="*/ 1649444 w 2686674"/>
              <a:gd name="connsiteY76" fmla="*/ 152880 h 2363818"/>
              <a:gd name="connsiteX77" fmla="*/ 1458375 w 2686674"/>
              <a:gd name="connsiteY77" fmla="*/ 125585 h 2363818"/>
              <a:gd name="connsiteX78" fmla="*/ 1335545 w 2686674"/>
              <a:gd name="connsiteY78" fmla="*/ 111937 h 2363818"/>
              <a:gd name="connsiteX79" fmla="*/ 816930 w 2686674"/>
              <a:gd name="connsiteY79" fmla="*/ 84642 h 2363818"/>
              <a:gd name="connsiteX80" fmla="*/ 735044 w 2686674"/>
              <a:gd name="connsiteY80" fmla="*/ 70994 h 2363818"/>
              <a:gd name="connsiteX81" fmla="*/ 462088 w 2686674"/>
              <a:gd name="connsiteY81" fmla="*/ 43698 h 2363818"/>
              <a:gd name="connsiteX82" fmla="*/ 407497 w 2686674"/>
              <a:gd name="connsiteY82" fmla="*/ 30051 h 2363818"/>
              <a:gd name="connsiteX83" fmla="*/ 325611 w 2686674"/>
              <a:gd name="connsiteY83" fmla="*/ 2755 h 2363818"/>
              <a:gd name="connsiteX84" fmla="*/ 257372 w 2686674"/>
              <a:gd name="connsiteY84" fmla="*/ 16403 h 2363818"/>
              <a:gd name="connsiteX85" fmla="*/ 271020 w 2686674"/>
              <a:gd name="connsiteY85" fmla="*/ 57346 h 2363818"/>
              <a:gd name="connsiteX86" fmla="*/ 298315 w 2686674"/>
              <a:gd name="connsiteY86" fmla="*/ 125585 h 2363818"/>
              <a:gd name="connsiteX87" fmla="*/ 298315 w 2686674"/>
              <a:gd name="connsiteY87" fmla="*/ 125585 h 236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686674" h="2363818">
                <a:moveTo>
                  <a:pt x="311963" y="16403"/>
                </a:moveTo>
                <a:lnTo>
                  <a:pt x="311963" y="16403"/>
                </a:lnTo>
                <a:cubicBezTo>
                  <a:pt x="298315" y="70994"/>
                  <a:pt x="285519" y="125805"/>
                  <a:pt x="271020" y="180176"/>
                </a:cubicBezTo>
                <a:cubicBezTo>
                  <a:pt x="267313" y="194076"/>
                  <a:pt x="263806" y="208252"/>
                  <a:pt x="257372" y="221119"/>
                </a:cubicBezTo>
                <a:cubicBezTo>
                  <a:pt x="250036" y="235790"/>
                  <a:pt x="239175" y="248415"/>
                  <a:pt x="230076" y="262063"/>
                </a:cubicBezTo>
                <a:cubicBezTo>
                  <a:pt x="225527" y="280260"/>
                  <a:pt x="221582" y="298619"/>
                  <a:pt x="216429" y="316654"/>
                </a:cubicBezTo>
                <a:cubicBezTo>
                  <a:pt x="212477" y="330486"/>
                  <a:pt x="205354" y="343443"/>
                  <a:pt x="202781" y="357597"/>
                </a:cubicBezTo>
                <a:cubicBezTo>
                  <a:pt x="196220" y="393683"/>
                  <a:pt x="196818" y="430916"/>
                  <a:pt x="189133" y="466779"/>
                </a:cubicBezTo>
                <a:cubicBezTo>
                  <a:pt x="183104" y="494912"/>
                  <a:pt x="168816" y="520753"/>
                  <a:pt x="161838" y="548666"/>
                </a:cubicBezTo>
                <a:cubicBezTo>
                  <a:pt x="157289" y="566863"/>
                  <a:pt x="156578" y="586480"/>
                  <a:pt x="148190" y="603257"/>
                </a:cubicBezTo>
                <a:cubicBezTo>
                  <a:pt x="133519" y="632599"/>
                  <a:pt x="103973" y="654022"/>
                  <a:pt x="93599" y="685143"/>
                </a:cubicBezTo>
                <a:lnTo>
                  <a:pt x="66303" y="767030"/>
                </a:lnTo>
                <a:cubicBezTo>
                  <a:pt x="61754" y="780678"/>
                  <a:pt x="60636" y="796003"/>
                  <a:pt x="52656" y="807973"/>
                </a:cubicBezTo>
                <a:lnTo>
                  <a:pt x="25360" y="848916"/>
                </a:lnTo>
                <a:cubicBezTo>
                  <a:pt x="0" y="1001074"/>
                  <a:pt x="9254" y="907577"/>
                  <a:pt x="25360" y="1149167"/>
                </a:cubicBezTo>
                <a:cubicBezTo>
                  <a:pt x="33847" y="1276472"/>
                  <a:pt x="31602" y="1316848"/>
                  <a:pt x="52656" y="1422122"/>
                </a:cubicBezTo>
                <a:cubicBezTo>
                  <a:pt x="54865" y="1433168"/>
                  <a:pt x="71820" y="1503022"/>
                  <a:pt x="79951" y="1517657"/>
                </a:cubicBezTo>
                <a:cubicBezTo>
                  <a:pt x="95883" y="1546334"/>
                  <a:pt x="119871" y="1570201"/>
                  <a:pt x="134542" y="1599543"/>
                </a:cubicBezTo>
                <a:cubicBezTo>
                  <a:pt x="169174" y="1668805"/>
                  <a:pt x="144910" y="1642848"/>
                  <a:pt x="202781" y="1681430"/>
                </a:cubicBezTo>
                <a:cubicBezTo>
                  <a:pt x="211879" y="1695078"/>
                  <a:pt x="219179" y="1710114"/>
                  <a:pt x="230076" y="1722373"/>
                </a:cubicBezTo>
                <a:cubicBezTo>
                  <a:pt x="255722" y="1751224"/>
                  <a:pt x="290550" y="1772141"/>
                  <a:pt x="311963" y="1804260"/>
                </a:cubicBezTo>
                <a:lnTo>
                  <a:pt x="366554" y="1886146"/>
                </a:lnTo>
                <a:lnTo>
                  <a:pt x="393850" y="1927089"/>
                </a:lnTo>
                <a:cubicBezTo>
                  <a:pt x="407969" y="1969449"/>
                  <a:pt x="409494" y="1980459"/>
                  <a:pt x="434793" y="2022624"/>
                </a:cubicBezTo>
                <a:cubicBezTo>
                  <a:pt x="451671" y="2050754"/>
                  <a:pt x="471187" y="2077215"/>
                  <a:pt x="489384" y="2104510"/>
                </a:cubicBezTo>
                <a:cubicBezTo>
                  <a:pt x="498483" y="2118158"/>
                  <a:pt x="511492" y="2129893"/>
                  <a:pt x="516679" y="2145454"/>
                </a:cubicBezTo>
                <a:cubicBezTo>
                  <a:pt x="530358" y="2186489"/>
                  <a:pt x="528226" y="2192064"/>
                  <a:pt x="557623" y="2227340"/>
                </a:cubicBezTo>
                <a:cubicBezTo>
                  <a:pt x="569979" y="2242167"/>
                  <a:pt x="581303" y="2259651"/>
                  <a:pt x="598566" y="2268283"/>
                </a:cubicBezTo>
                <a:cubicBezTo>
                  <a:pt x="619314" y="2278657"/>
                  <a:pt x="644426" y="2275827"/>
                  <a:pt x="666805" y="2281931"/>
                </a:cubicBezTo>
                <a:cubicBezTo>
                  <a:pt x="694563" y="2289502"/>
                  <a:pt x="721396" y="2300129"/>
                  <a:pt x="748691" y="2309227"/>
                </a:cubicBezTo>
                <a:lnTo>
                  <a:pt x="789635" y="2322874"/>
                </a:lnTo>
                <a:cubicBezTo>
                  <a:pt x="803283" y="2327423"/>
                  <a:pt x="816622" y="2333033"/>
                  <a:pt x="830578" y="2336522"/>
                </a:cubicBezTo>
                <a:cubicBezTo>
                  <a:pt x="899125" y="2353659"/>
                  <a:pt x="867375" y="2344238"/>
                  <a:pt x="926112" y="2363818"/>
                </a:cubicBezTo>
                <a:cubicBezTo>
                  <a:pt x="1012745" y="2359693"/>
                  <a:pt x="1234968" y="2354095"/>
                  <a:pt x="1349193" y="2336522"/>
                </a:cubicBezTo>
                <a:cubicBezTo>
                  <a:pt x="1363412" y="2334334"/>
                  <a:pt x="1376180" y="2326363"/>
                  <a:pt x="1390136" y="2322874"/>
                </a:cubicBezTo>
                <a:cubicBezTo>
                  <a:pt x="1412640" y="2317248"/>
                  <a:pt x="1435629" y="2313776"/>
                  <a:pt x="1458375" y="2309227"/>
                </a:cubicBezTo>
                <a:cubicBezTo>
                  <a:pt x="1586320" y="2223929"/>
                  <a:pt x="1439653" y="2311566"/>
                  <a:pt x="1785921" y="2268283"/>
                </a:cubicBezTo>
                <a:cubicBezTo>
                  <a:pt x="1802197" y="2266249"/>
                  <a:pt x="1812194" y="2248323"/>
                  <a:pt x="1826865" y="2240988"/>
                </a:cubicBezTo>
                <a:cubicBezTo>
                  <a:pt x="1839732" y="2234554"/>
                  <a:pt x="1854160" y="2231889"/>
                  <a:pt x="1867808" y="2227340"/>
                </a:cubicBezTo>
                <a:cubicBezTo>
                  <a:pt x="1872357" y="2213692"/>
                  <a:pt x="1874470" y="2198973"/>
                  <a:pt x="1881456" y="2186397"/>
                </a:cubicBezTo>
                <a:cubicBezTo>
                  <a:pt x="1897388" y="2157720"/>
                  <a:pt x="1936047" y="2104510"/>
                  <a:pt x="1936047" y="2104510"/>
                </a:cubicBezTo>
                <a:cubicBezTo>
                  <a:pt x="1940596" y="2090862"/>
                  <a:pt x="1951283" y="2077865"/>
                  <a:pt x="1949694" y="2063567"/>
                </a:cubicBezTo>
                <a:cubicBezTo>
                  <a:pt x="1946517" y="2034971"/>
                  <a:pt x="1931497" y="2008976"/>
                  <a:pt x="1922399" y="1981680"/>
                </a:cubicBezTo>
                <a:cubicBezTo>
                  <a:pt x="1903565" y="1925178"/>
                  <a:pt x="1916729" y="1952705"/>
                  <a:pt x="1881456" y="1899794"/>
                </a:cubicBezTo>
                <a:cubicBezTo>
                  <a:pt x="1885370" y="1860650"/>
                  <a:pt x="1884158" y="1771558"/>
                  <a:pt x="1908751" y="1722373"/>
                </a:cubicBezTo>
                <a:cubicBezTo>
                  <a:pt x="1916087" y="1707702"/>
                  <a:pt x="1926948" y="1695078"/>
                  <a:pt x="1936047" y="1681430"/>
                </a:cubicBezTo>
                <a:cubicBezTo>
                  <a:pt x="1981539" y="1685979"/>
                  <a:pt x="2027336" y="1688125"/>
                  <a:pt x="2072524" y="1695077"/>
                </a:cubicBezTo>
                <a:cubicBezTo>
                  <a:pt x="2129619" y="1703861"/>
                  <a:pt x="2100825" y="1712205"/>
                  <a:pt x="2154411" y="1736021"/>
                </a:cubicBezTo>
                <a:cubicBezTo>
                  <a:pt x="2180703" y="1747706"/>
                  <a:pt x="2208084" y="1757673"/>
                  <a:pt x="2236297" y="1763316"/>
                </a:cubicBezTo>
                <a:cubicBezTo>
                  <a:pt x="2259043" y="1767865"/>
                  <a:pt x="2282157" y="1770860"/>
                  <a:pt x="2304536" y="1776964"/>
                </a:cubicBezTo>
                <a:cubicBezTo>
                  <a:pt x="2332294" y="1784535"/>
                  <a:pt x="2386423" y="1804260"/>
                  <a:pt x="2386423" y="1804260"/>
                </a:cubicBezTo>
                <a:cubicBezTo>
                  <a:pt x="2434450" y="1799457"/>
                  <a:pt x="2553208" y="1797702"/>
                  <a:pt x="2604787" y="1763316"/>
                </a:cubicBezTo>
                <a:lnTo>
                  <a:pt x="2645730" y="1736021"/>
                </a:lnTo>
                <a:lnTo>
                  <a:pt x="2673026" y="1654134"/>
                </a:lnTo>
                <a:lnTo>
                  <a:pt x="2686674" y="1613191"/>
                </a:lnTo>
                <a:cubicBezTo>
                  <a:pt x="2673026" y="1599543"/>
                  <a:pt x="2656436" y="1588307"/>
                  <a:pt x="2645730" y="1572248"/>
                </a:cubicBezTo>
                <a:cubicBezTo>
                  <a:pt x="2637750" y="1560278"/>
                  <a:pt x="2641069" y="1542538"/>
                  <a:pt x="2632082" y="1531304"/>
                </a:cubicBezTo>
                <a:cubicBezTo>
                  <a:pt x="2621836" y="1518496"/>
                  <a:pt x="2604787" y="1513107"/>
                  <a:pt x="2591139" y="1504009"/>
                </a:cubicBezTo>
                <a:cubicBezTo>
                  <a:pt x="2541365" y="1354691"/>
                  <a:pt x="2620747" y="1580861"/>
                  <a:pt x="2550196" y="1422122"/>
                </a:cubicBezTo>
                <a:cubicBezTo>
                  <a:pt x="2538511" y="1395830"/>
                  <a:pt x="2531998" y="1367531"/>
                  <a:pt x="2522900" y="1340236"/>
                </a:cubicBezTo>
                <a:cubicBezTo>
                  <a:pt x="2505263" y="1287325"/>
                  <a:pt x="2492214" y="1251650"/>
                  <a:pt x="2481957" y="1190110"/>
                </a:cubicBezTo>
                <a:cubicBezTo>
                  <a:pt x="2477408" y="1162815"/>
                  <a:pt x="2471542" y="1135706"/>
                  <a:pt x="2468309" y="1108224"/>
                </a:cubicBezTo>
                <a:cubicBezTo>
                  <a:pt x="2462438" y="1058320"/>
                  <a:pt x="2463394" y="1007582"/>
                  <a:pt x="2454662" y="958098"/>
                </a:cubicBezTo>
                <a:cubicBezTo>
                  <a:pt x="2449662" y="929764"/>
                  <a:pt x="2434344" y="904125"/>
                  <a:pt x="2427366" y="876212"/>
                </a:cubicBezTo>
                <a:cubicBezTo>
                  <a:pt x="2418268" y="839818"/>
                  <a:pt x="2407428" y="803816"/>
                  <a:pt x="2400071" y="767030"/>
                </a:cubicBezTo>
                <a:cubicBezTo>
                  <a:pt x="2395522" y="744284"/>
                  <a:pt x="2392527" y="721170"/>
                  <a:pt x="2386423" y="698791"/>
                </a:cubicBezTo>
                <a:cubicBezTo>
                  <a:pt x="2378852" y="671033"/>
                  <a:pt x="2363857" y="645285"/>
                  <a:pt x="2359127" y="616904"/>
                </a:cubicBezTo>
                <a:cubicBezTo>
                  <a:pt x="2323417" y="402650"/>
                  <a:pt x="2372250" y="669392"/>
                  <a:pt x="2318184" y="453131"/>
                </a:cubicBezTo>
                <a:cubicBezTo>
                  <a:pt x="2318066" y="452658"/>
                  <a:pt x="2297415" y="364124"/>
                  <a:pt x="2290888" y="357597"/>
                </a:cubicBezTo>
                <a:cubicBezTo>
                  <a:pt x="2280716" y="347425"/>
                  <a:pt x="2263593" y="348498"/>
                  <a:pt x="2249945" y="343949"/>
                </a:cubicBezTo>
                <a:cubicBezTo>
                  <a:pt x="2240847" y="325752"/>
                  <a:pt x="2237036" y="303744"/>
                  <a:pt x="2222650" y="289358"/>
                </a:cubicBezTo>
                <a:cubicBezTo>
                  <a:pt x="2199453" y="266161"/>
                  <a:pt x="2168059" y="252964"/>
                  <a:pt x="2140763" y="234767"/>
                </a:cubicBezTo>
                <a:cubicBezTo>
                  <a:pt x="2127115" y="225668"/>
                  <a:pt x="2115381" y="212658"/>
                  <a:pt x="2099820" y="207471"/>
                </a:cubicBezTo>
                <a:cubicBezTo>
                  <a:pt x="2072524" y="198373"/>
                  <a:pt x="2045846" y="187154"/>
                  <a:pt x="2017933" y="180176"/>
                </a:cubicBezTo>
                <a:cubicBezTo>
                  <a:pt x="1999736" y="175627"/>
                  <a:pt x="1981652" y="170597"/>
                  <a:pt x="1963342" y="166528"/>
                </a:cubicBezTo>
                <a:cubicBezTo>
                  <a:pt x="1906111" y="153810"/>
                  <a:pt x="1872484" y="149110"/>
                  <a:pt x="1813217" y="139233"/>
                </a:cubicBezTo>
                <a:cubicBezTo>
                  <a:pt x="1758626" y="143782"/>
                  <a:pt x="1704224" y="152880"/>
                  <a:pt x="1649444" y="152880"/>
                </a:cubicBezTo>
                <a:cubicBezTo>
                  <a:pt x="1539848" y="152880"/>
                  <a:pt x="1546575" y="138185"/>
                  <a:pt x="1458375" y="125585"/>
                </a:cubicBezTo>
                <a:cubicBezTo>
                  <a:pt x="1417594" y="119759"/>
                  <a:pt x="1376555" y="115843"/>
                  <a:pt x="1335545" y="111937"/>
                </a:cubicBezTo>
                <a:cubicBezTo>
                  <a:pt x="1112882" y="90731"/>
                  <a:pt x="1098875" y="95485"/>
                  <a:pt x="816930" y="84642"/>
                </a:cubicBezTo>
                <a:cubicBezTo>
                  <a:pt x="789635" y="80093"/>
                  <a:pt x="762591" y="73618"/>
                  <a:pt x="735044" y="70994"/>
                </a:cubicBezTo>
                <a:cubicBezTo>
                  <a:pt x="525697" y="51056"/>
                  <a:pt x="591109" y="72369"/>
                  <a:pt x="462088" y="43698"/>
                </a:cubicBezTo>
                <a:cubicBezTo>
                  <a:pt x="443778" y="39629"/>
                  <a:pt x="425463" y="35441"/>
                  <a:pt x="407497" y="30051"/>
                </a:cubicBezTo>
                <a:cubicBezTo>
                  <a:pt x="379939" y="21783"/>
                  <a:pt x="325611" y="2755"/>
                  <a:pt x="325611" y="2755"/>
                </a:cubicBezTo>
                <a:cubicBezTo>
                  <a:pt x="302865" y="7304"/>
                  <a:pt x="273775" y="0"/>
                  <a:pt x="257372" y="16403"/>
                </a:cubicBezTo>
                <a:cubicBezTo>
                  <a:pt x="247200" y="26575"/>
                  <a:pt x="267068" y="43514"/>
                  <a:pt x="271020" y="57346"/>
                </a:cubicBezTo>
                <a:cubicBezTo>
                  <a:pt x="289270" y="121220"/>
                  <a:pt x="270362" y="97630"/>
                  <a:pt x="298315" y="125585"/>
                </a:cubicBezTo>
                <a:lnTo>
                  <a:pt x="298315" y="125585"/>
                </a:lnTo>
              </a:path>
            </a:pathLst>
          </a:custGeom>
          <a:blipFill dpi="0" rotWithShape="1">
            <a:blip r:embed="rId4" cstate="print">
              <a:alphaModFix amt="36000"/>
            </a:blip>
            <a:srcRect/>
            <a:tile tx="0" ty="0" sx="100000" sy="100000" flip="none" algn="tl"/>
          </a:blip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 - bigg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4200" y="1981200"/>
            <a:ext cx="1482811" cy="6858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65664"/>
          </a:xfrm>
        </p:spPr>
        <p:txBody>
          <a:bodyPr>
            <a:normAutofit/>
          </a:bodyPr>
          <a:lstStyle/>
          <a:p>
            <a:r>
              <a:rPr lang="en-US" dirty="0" smtClean="0"/>
              <a:t>State universities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4495800"/>
            <a:ext cx="7848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D99437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Extension specialists, educational material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Research projects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Collaborations</a:t>
            </a:r>
          </a:p>
        </p:txBody>
      </p:sp>
      <p:pic>
        <p:nvPicPr>
          <p:cNvPr id="9218" name="Picture 2" descr="http://cortopassilab.ucdavis.edu/shiel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600200"/>
            <a:ext cx="4802335" cy="33715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656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Non-governmental organizations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4495800"/>
            <a:ext cx="7848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D99437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State wildlife management plans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Passion and commitment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Different approaches to resource mgmt</a:t>
            </a:r>
            <a:endParaRPr lang="en-US" sz="2800" dirty="0"/>
          </a:p>
        </p:txBody>
      </p:sp>
      <p:pic>
        <p:nvPicPr>
          <p:cNvPr id="8196" name="Picture 4" descr="http://www.colorado.gov/governor/images/GOVR_Sept_08/GovFishing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752600"/>
            <a:ext cx="3082323" cy="2063750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</p:pic>
      <p:pic>
        <p:nvPicPr>
          <p:cNvPr id="13316" name="Picture 4" descr="C:\Users\Janet\AppData\Local\Microsoft\Windows\Temporary Internet Files\Content.IE5\V4I0LC20\MPj0443175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752600"/>
            <a:ext cx="4506674" cy="29956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3318" name="Picture 6" descr="Wild turkey tom - click to see all state birds">
            <a:hlinkClick r:id="rId5" tooltip="Wild turkey tom - click to see all state birds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00" y="3276600"/>
            <a:ext cx="1591181" cy="17335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Aquatic Nuisance Species Task Force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Gulf and South Atlantic Regional Panel</a:t>
            </a:r>
            <a:br>
              <a:rPr lang="en-US" sz="3100" dirty="0" smtClean="0"/>
            </a:br>
            <a:r>
              <a:rPr lang="en-US" sz="3100" dirty="0" smtClean="0"/>
              <a:t>Mid-Atlantic Regional Panel</a:t>
            </a:r>
            <a:endParaRPr lang="en-US" sz="31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4495800"/>
            <a:ext cx="7848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D99437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Regional planning  and partnerships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Education &amp; outreach resources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u="sng" dirty="0" smtClean="0"/>
              <a:t>www.anstaskforce.gov</a:t>
            </a:r>
            <a:endParaRPr lang="en-US" sz="2800" u="sng" dirty="0"/>
          </a:p>
        </p:txBody>
      </p:sp>
      <p:pic>
        <p:nvPicPr>
          <p:cNvPr id="7176" name="Picture 8" descr="http://100thmeridian.org/New100thmi_title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733800"/>
            <a:ext cx="5638800" cy="822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7178" name="Picture 10" descr="Habitattitude Logo- Don't Release Aquatic Plants and Fish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286000"/>
            <a:ext cx="2667000" cy="26289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7174" name="Picture 6" descr="Home Pag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2133600"/>
            <a:ext cx="931530" cy="14478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65664"/>
          </a:xfrm>
        </p:spPr>
        <p:txBody>
          <a:bodyPr>
            <a:noAutofit/>
          </a:bodyPr>
          <a:lstStyle/>
          <a:p>
            <a:r>
              <a:rPr lang="en-US" sz="3200" dirty="0" smtClean="0"/>
              <a:t>Federal Interagency Committee for the Management of Noxious and Exotic Weeds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4495800"/>
            <a:ext cx="7848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D99437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Dept. of Defense represented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Multi-agency information exchange and</a:t>
            </a:r>
          </a:p>
          <a:p>
            <a:pPr lvl="1"/>
            <a:r>
              <a:rPr lang="en-US" sz="2800" dirty="0" smtClean="0"/>
              <a:t>        problem-solving at monthly meetings</a:t>
            </a:r>
          </a:p>
        </p:txBody>
      </p:sp>
      <p:pic>
        <p:nvPicPr>
          <p:cNvPr id="6146" name="Picture 2" descr="http://www.fws.gov/ficmnew/Proceedings%20on%20the%20Web/images/rapid_response_gro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600200"/>
            <a:ext cx="4210844" cy="3368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65664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National Invasive Species Council</a:t>
            </a:r>
            <a:endParaRPr lang="en-US" sz="4000" dirty="0"/>
          </a:p>
        </p:txBody>
      </p:sp>
      <p:pic>
        <p:nvPicPr>
          <p:cNvPr id="6" name="Content Placeholder 5" descr="usa3.jpg"/>
          <p:cNvPicPr>
            <a:picLocks noGrp="1"/>
          </p:cNvPicPr>
          <p:nvPr>
            <p:ph idx="1"/>
          </p:nvPr>
        </p:nvPicPr>
        <p:blipFill>
          <a:blip r:embed="rId3" cstate="print"/>
          <a:srcRect l="3205" t="11461" r="3365" b="9213"/>
          <a:stretch>
            <a:fillRect/>
          </a:stretch>
        </p:blipFill>
        <p:spPr>
          <a:xfrm>
            <a:off x="2133600" y="1676400"/>
            <a:ext cx="4343400" cy="2819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62000" y="4495800"/>
            <a:ext cx="7848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D99437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 Coordinates </a:t>
            </a:r>
            <a:r>
              <a:rPr lang="en-US" sz="2800" dirty="0" smtClean="0">
                <a:solidFill>
                  <a:srgbClr val="D99437"/>
                </a:solidFill>
              </a:rPr>
              <a:t>Federal</a:t>
            </a:r>
            <a:r>
              <a:rPr lang="en-US" sz="2800" dirty="0" smtClean="0"/>
              <a:t> response through the</a:t>
            </a:r>
          </a:p>
          <a:p>
            <a:pPr lvl="1"/>
            <a:r>
              <a:rPr lang="en-US" sz="2800" dirty="0" smtClean="0"/>
              <a:t>          National IS Management Plan</a:t>
            </a:r>
          </a:p>
          <a:p>
            <a:pPr lvl="1">
              <a:buFont typeface="Arial" pitchFamily="34" charset="0"/>
              <a:buChar char="•"/>
            </a:pPr>
            <a:r>
              <a:rPr lang="en-US" sz="2800" u="sng" dirty="0" smtClean="0"/>
              <a:t> www.invasivespecies.gov</a:t>
            </a:r>
            <a:endParaRPr lang="en-US" sz="2800" dirty="0" smtClean="0"/>
          </a:p>
        </p:txBody>
      </p:sp>
      <p:sp>
        <p:nvSpPr>
          <p:cNvPr id="5" name="5-Point Star 4"/>
          <p:cNvSpPr/>
          <p:nvPr/>
        </p:nvSpPr>
        <p:spPr>
          <a:xfrm>
            <a:off x="2895600" y="1905000"/>
            <a:ext cx="2514600" cy="2133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National Invasive Species Awareness Week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267200"/>
            <a:ext cx="8229600" cy="4526280"/>
          </a:xfrm>
        </p:spPr>
        <p:txBody>
          <a:bodyPr/>
          <a:lstStyle/>
          <a:p>
            <a:pPr>
              <a:buClr>
                <a:schemeClr val="accent5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dirty="0" smtClean="0"/>
              <a:t>Jan. 10-14, 2010, in Washington, DC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Invasives and climate change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Invasives and energy &amp; biofuels</a:t>
            </a:r>
          </a:p>
          <a:p>
            <a:pPr lvl="1">
              <a:buClr>
                <a:schemeClr val="accent5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Invasives and the “green” economy</a:t>
            </a:r>
          </a:p>
          <a:p>
            <a:pPr>
              <a:buClr>
                <a:schemeClr val="accent5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u="sng" dirty="0" smtClean="0"/>
              <a:t>www.nisaw.org</a:t>
            </a:r>
          </a:p>
        </p:txBody>
      </p:sp>
      <p:pic>
        <p:nvPicPr>
          <p:cNvPr id="2050" name="Picture 2" descr="http://www.marines.mil/units/hqmc/cmclegalasst/PublishingImages/Stock%20Images/capitol-building-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00200"/>
            <a:ext cx="5600700" cy="24844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alsamroot_lupine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685800"/>
            <a:ext cx="6398973" cy="42702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5" name="Picture 3" descr="CIPM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2941645" cy="137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29928" y="4953000"/>
            <a:ext cx="521758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/>
              <a:t>www.weedcenter.org</a:t>
            </a:r>
          </a:p>
          <a:p>
            <a:endParaRPr lang="en-US" sz="1000" dirty="0" smtClean="0"/>
          </a:p>
          <a:p>
            <a:r>
              <a:rPr lang="en-US" sz="3200" dirty="0" smtClean="0"/>
              <a:t>janet.clark@montana.edu</a:t>
            </a:r>
            <a:endParaRPr lang="en-US" sz="32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TIME" val="45.89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TIME" val="42.7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TIME" val="46.49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1263</TotalTime>
  <Words>618</Words>
  <Application>Microsoft Office PowerPoint</Application>
  <PresentationFormat>On-screen Show (4:3)</PresentationFormat>
  <Paragraphs>181</Paragraphs>
  <Slides>27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Foundry</vt:lpstr>
      <vt:lpstr>Cooperative Invasive Species Management Areas:  Resources and Support</vt:lpstr>
      <vt:lpstr>Partnerships</vt:lpstr>
      <vt:lpstr>Partnerships: Challenges and Benefits</vt:lpstr>
      <vt:lpstr>Partnerships: Challenges and Benefits</vt:lpstr>
      <vt:lpstr>Cooperative Weed/Invasive Species Management Areas</vt:lpstr>
      <vt:lpstr>Cooperative Weed/Invasive Species Management Areas</vt:lpstr>
      <vt:lpstr>What is a CWMA/CISMA?</vt:lpstr>
      <vt:lpstr>Characteristics of a CWMA/CISMA</vt:lpstr>
      <vt:lpstr>What do they do?</vt:lpstr>
      <vt:lpstr>Diversity</vt:lpstr>
      <vt:lpstr>Who’s involved? </vt:lpstr>
      <vt:lpstr>CISMAs in Florida</vt:lpstr>
      <vt:lpstr>Slide 13</vt:lpstr>
      <vt:lpstr>Slide 14</vt:lpstr>
      <vt:lpstr>WMAs in California</vt:lpstr>
      <vt:lpstr>CWMAs in Arizona</vt:lpstr>
      <vt:lpstr>Slide 17</vt:lpstr>
      <vt:lpstr>Exotic Pest Plant Councils (EPPCs)</vt:lpstr>
      <vt:lpstr>Center for Invasive Species &amp; Ecosystem Health</vt:lpstr>
      <vt:lpstr>Center for Invasive Plant Management western regional clearinghouse</vt:lpstr>
      <vt:lpstr>State universities</vt:lpstr>
      <vt:lpstr>Non-governmental organizations</vt:lpstr>
      <vt:lpstr>Aquatic Nuisance Species Task Force Gulf and South Atlantic Regional Panel Mid-Atlantic Regional Panel</vt:lpstr>
      <vt:lpstr>Federal Interagency Committee for the Management of Noxious and Exotic Weeds</vt:lpstr>
      <vt:lpstr>National Invasive Species Council</vt:lpstr>
      <vt:lpstr>National Invasive Species Awareness Week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Invasive Species Organizations: Putting Your Work in Context</dc:title>
  <dc:creator>Janet</dc:creator>
  <cp:lastModifiedBy>Janet</cp:lastModifiedBy>
  <cp:revision>115</cp:revision>
  <dcterms:created xsi:type="dcterms:W3CDTF">2009-10-05T15:44:08Z</dcterms:created>
  <dcterms:modified xsi:type="dcterms:W3CDTF">2009-12-04T15:05:51Z</dcterms:modified>
</cp:coreProperties>
</file>