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4" r:id="rId2"/>
    <p:sldId id="274" r:id="rId3"/>
    <p:sldId id="310" r:id="rId4"/>
    <p:sldId id="279" r:id="rId5"/>
    <p:sldId id="282" r:id="rId6"/>
    <p:sldId id="326" r:id="rId7"/>
    <p:sldId id="287" r:id="rId8"/>
    <p:sldId id="325" r:id="rId9"/>
    <p:sldId id="327" r:id="rId10"/>
    <p:sldId id="313" r:id="rId11"/>
    <p:sldId id="314" r:id="rId12"/>
    <p:sldId id="315" r:id="rId13"/>
    <p:sldId id="316" r:id="rId14"/>
    <p:sldId id="328" r:id="rId15"/>
    <p:sldId id="323" r:id="rId16"/>
    <p:sldId id="321" r:id="rId1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FF"/>
    <a:srgbClr val="FFFF00"/>
    <a:srgbClr val="0066FF"/>
    <a:srgbClr val="33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48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13C1A0B-1503-406E-84CD-3A585F362FB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EF4A585-D13D-4110-A06F-0A39246B109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5A13CB6-0740-43A1-A87F-CD6895996472}"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C7D40D0-6A59-423A-AF1D-072B98479DA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0872522-11EF-4A35-BB89-02A7EC20AAD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755C7AB-D316-4608-9A80-41F51B49ECA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9F91D20-CEE0-4257-B402-595DB23B0E3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C9AAD98-EFC3-439C-BE2D-56A2A612F82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9E9CEFB-D273-4DA4-BF55-5803717AC24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3A1397-872E-4CD7-9D13-866AA8AFD3E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0907C97-6C1F-4E74-9000-FFBA5224DCCA}"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ED493744-57ED-418D-9AFA-67A0F68A24F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BFEA9DE-A95D-4638-9F5F-BF1F61D2A45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8" name="Picture 4" descr="FRONT ENTRANCE 2"/>
          <p:cNvPicPr>
            <a:picLocks noChangeAspect="1" noChangeArrowheads="1"/>
          </p:cNvPicPr>
          <p:nvPr/>
        </p:nvPicPr>
        <p:blipFill>
          <a:blip r:embed="rId2" cstate="print"/>
          <a:srcRect/>
          <a:stretch>
            <a:fillRect/>
          </a:stretch>
        </p:blipFill>
        <p:spPr bwMode="auto">
          <a:xfrm>
            <a:off x="3530364" y="2438400"/>
            <a:ext cx="5385671" cy="4040188"/>
          </a:xfrm>
          <a:prstGeom prst="rect">
            <a:avLst/>
          </a:prstGeom>
          <a:noFill/>
        </p:spPr>
      </p:pic>
      <p:sp>
        <p:nvSpPr>
          <p:cNvPr id="41989" name="Rectangle 5"/>
          <p:cNvSpPr>
            <a:spLocks noChangeArrowheads="1"/>
          </p:cNvSpPr>
          <p:nvPr/>
        </p:nvSpPr>
        <p:spPr bwMode="auto">
          <a:xfrm>
            <a:off x="505968" y="1109472"/>
            <a:ext cx="7772400" cy="1470025"/>
          </a:xfrm>
          <a:prstGeom prst="rect">
            <a:avLst/>
          </a:prstGeom>
          <a:noFill/>
          <a:ln w="9525">
            <a:noFill/>
            <a:miter lim="800000"/>
            <a:headEnd/>
            <a:tailEnd/>
          </a:ln>
          <a:effectLst/>
        </p:spPr>
        <p:txBody>
          <a:bodyPr anchor="ctr"/>
          <a:lstStyle/>
          <a:p>
            <a:pPr algn="ctr"/>
            <a:r>
              <a:rPr lang="en-US" sz="2800" dirty="0" smtClean="0">
                <a:solidFill>
                  <a:schemeClr val="accent2">
                    <a:lumMod val="75000"/>
                  </a:schemeClr>
                </a:solidFill>
              </a:rPr>
              <a:t>Cooperative Work with National Park Service in dealing with Nile Monitors at </a:t>
            </a:r>
            <a:r>
              <a:rPr lang="en-US" sz="2800" dirty="0">
                <a:solidFill>
                  <a:schemeClr val="accent2">
                    <a:lumMod val="75000"/>
                  </a:schemeClr>
                </a:solidFill>
              </a:rPr>
              <a:t>HARB</a:t>
            </a:r>
          </a:p>
        </p:txBody>
      </p:sp>
      <p:sp>
        <p:nvSpPr>
          <p:cNvPr id="41990" name="Rectangle 6"/>
          <p:cNvSpPr>
            <a:spLocks noChangeArrowheads="1"/>
          </p:cNvSpPr>
          <p:nvPr/>
        </p:nvSpPr>
        <p:spPr bwMode="auto">
          <a:xfrm>
            <a:off x="5181600" y="5596128"/>
            <a:ext cx="3962400" cy="1371600"/>
          </a:xfrm>
          <a:prstGeom prst="rect">
            <a:avLst/>
          </a:prstGeom>
          <a:noFill/>
          <a:ln w="9525">
            <a:noFill/>
            <a:miter lim="800000"/>
            <a:headEnd/>
            <a:tailEnd/>
          </a:ln>
          <a:effectLst/>
        </p:spPr>
        <p:txBody>
          <a:bodyPr/>
          <a:lstStyle/>
          <a:p>
            <a:pPr marL="342900" indent="-342900" algn="ctr">
              <a:lnSpc>
                <a:spcPct val="90000"/>
              </a:lnSpc>
              <a:spcBef>
                <a:spcPct val="20000"/>
              </a:spcBef>
            </a:pPr>
            <a:r>
              <a:rPr lang="en-US" sz="1600" dirty="0">
                <a:solidFill>
                  <a:srgbClr val="FFFF00"/>
                </a:solidFill>
              </a:rPr>
              <a:t>Michael J. </a:t>
            </a:r>
            <a:r>
              <a:rPr lang="en-US" sz="1600" dirty="0" smtClean="0">
                <a:solidFill>
                  <a:srgbClr val="FFFF00"/>
                </a:solidFill>
              </a:rPr>
              <a:t>Andrejko PhD</a:t>
            </a:r>
          </a:p>
          <a:p>
            <a:pPr marL="342900" indent="-342900" algn="ctr">
              <a:lnSpc>
                <a:spcPct val="90000"/>
              </a:lnSpc>
              <a:spcBef>
                <a:spcPct val="20000"/>
              </a:spcBef>
            </a:pPr>
            <a:r>
              <a:rPr lang="en-US" sz="1600" dirty="0" smtClean="0">
                <a:solidFill>
                  <a:srgbClr val="FFFF00"/>
                </a:solidFill>
              </a:rPr>
              <a:t>EIAP/IRP/MMRP/Natural Resources </a:t>
            </a:r>
          </a:p>
          <a:p>
            <a:pPr marL="342900" indent="-342900" algn="ctr">
              <a:lnSpc>
                <a:spcPct val="90000"/>
              </a:lnSpc>
              <a:spcBef>
                <a:spcPct val="20000"/>
              </a:spcBef>
            </a:pPr>
            <a:r>
              <a:rPr lang="en-US" sz="1600" dirty="0" smtClean="0">
                <a:solidFill>
                  <a:srgbClr val="FFFF00"/>
                </a:solidFill>
              </a:rPr>
              <a:t>Program Manager</a:t>
            </a:r>
          </a:p>
          <a:p>
            <a:pPr marL="342900" indent="-342900" algn="ctr">
              <a:lnSpc>
                <a:spcPct val="90000"/>
              </a:lnSpc>
              <a:spcBef>
                <a:spcPct val="20000"/>
              </a:spcBef>
            </a:pPr>
            <a:r>
              <a:rPr lang="en-US" sz="2400" dirty="0" smtClean="0">
                <a:solidFill>
                  <a:srgbClr val="FFFF00"/>
                </a:solidFill>
              </a:rPr>
              <a:t>  </a:t>
            </a:r>
            <a:r>
              <a:rPr lang="en-US" sz="2400" dirty="0" smtClean="0"/>
              <a:t>  </a:t>
            </a:r>
            <a:endParaRPr lang="en-US" sz="2400" dirty="0"/>
          </a:p>
        </p:txBody>
      </p:sp>
      <p:sp>
        <p:nvSpPr>
          <p:cNvPr id="11" name="Rectangle 2"/>
          <p:cNvSpPr>
            <a:spLocks noGrp="1" noChangeArrowheads="1"/>
          </p:cNvSpPr>
          <p:nvPr>
            <p:ph type="title"/>
          </p:nvPr>
        </p:nvSpPr>
        <p:spPr>
          <a:xfrm>
            <a:off x="381000" y="228600"/>
            <a:ext cx="8305800" cy="1143000"/>
          </a:xfrm>
        </p:spPr>
        <p:txBody>
          <a:bodyPr anchor="t"/>
          <a:lstStyle/>
          <a:p>
            <a:pPr>
              <a:defRPr/>
            </a:pPr>
            <a:r>
              <a:rPr lang="en-US" sz="4800" dirty="0" smtClean="0">
                <a:solidFill>
                  <a:srgbClr val="003399"/>
                </a:solidFill>
                <a:effectLst>
                  <a:outerShdw blurRad="38100" dist="38100" dir="2700000" algn="tl">
                    <a:srgbClr val="C0C0C0"/>
                  </a:outerShdw>
                </a:effectLst>
              </a:rPr>
              <a:t>482 Fighter Wing</a:t>
            </a:r>
            <a:br>
              <a:rPr lang="en-US" sz="4800" dirty="0" smtClean="0">
                <a:solidFill>
                  <a:srgbClr val="003399"/>
                </a:solidFill>
                <a:effectLst>
                  <a:outerShdw blurRad="38100" dist="38100" dir="2700000" algn="tl">
                    <a:srgbClr val="C0C0C0"/>
                  </a:outerShdw>
                </a:effectLst>
              </a:rPr>
            </a:br>
            <a:r>
              <a:rPr lang="en-US" sz="4800" dirty="0" smtClean="0">
                <a:solidFill>
                  <a:srgbClr val="003399"/>
                </a:solidFill>
                <a:effectLst>
                  <a:outerShdw blurRad="38100" dist="38100" dir="2700000" algn="tl">
                    <a:srgbClr val="C0C0C0"/>
                  </a:outerShdw>
                </a:effectLst>
              </a:rPr>
              <a:t/>
            </a:r>
            <a:br>
              <a:rPr lang="en-US" sz="4800" dirty="0" smtClean="0">
                <a:solidFill>
                  <a:srgbClr val="003399"/>
                </a:solidFill>
                <a:effectLst>
                  <a:outerShdw blurRad="38100" dist="38100" dir="2700000" algn="tl">
                    <a:srgbClr val="C0C0C0"/>
                  </a:outerShdw>
                </a:effectLst>
              </a:rPr>
            </a:br>
            <a:endParaRPr lang="en-US" sz="4400" dirty="0" smtClean="0">
              <a:solidFill>
                <a:srgbClr val="003399"/>
              </a:solidFill>
              <a:effectLst>
                <a:outerShdw blurRad="38100" dist="38100" dir="2700000" algn="tl">
                  <a:srgbClr val="C0C0C0"/>
                </a:outerShdw>
              </a:effectLst>
            </a:endParaRPr>
          </a:p>
        </p:txBody>
      </p:sp>
      <p:pic>
        <p:nvPicPr>
          <p:cNvPr id="12" name="Picture 5" descr="482small"/>
          <p:cNvPicPr>
            <a:picLocks noChangeAspect="1" noChangeArrowheads="1"/>
          </p:cNvPicPr>
          <p:nvPr/>
        </p:nvPicPr>
        <p:blipFill>
          <a:blip r:embed="rId3" cstate="print"/>
          <a:srcRect/>
          <a:stretch>
            <a:fillRect/>
          </a:stretch>
        </p:blipFill>
        <p:spPr bwMode="auto">
          <a:xfrm>
            <a:off x="228600" y="106680"/>
            <a:ext cx="978105" cy="1130270"/>
          </a:xfrm>
          <a:prstGeom prst="rect">
            <a:avLst/>
          </a:prstGeom>
          <a:noFill/>
          <a:ln w="9525">
            <a:noFill/>
            <a:miter lim="800000"/>
            <a:headEnd/>
            <a:tailEnd/>
          </a:ln>
        </p:spPr>
      </p:pic>
      <p:sp>
        <p:nvSpPr>
          <p:cNvPr id="13" name="Rectangle 12"/>
          <p:cNvSpPr/>
          <p:nvPr/>
        </p:nvSpPr>
        <p:spPr>
          <a:xfrm>
            <a:off x="304800" y="12954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3"/>
          <p:cNvGrpSpPr>
            <a:grpSpLocks/>
          </p:cNvGrpSpPr>
          <p:nvPr/>
        </p:nvGrpSpPr>
        <p:grpSpPr bwMode="auto">
          <a:xfrm>
            <a:off x="457200" y="2667000"/>
            <a:ext cx="2590800" cy="3352800"/>
            <a:chOff x="96" y="1296"/>
            <a:chExt cx="2208" cy="2448"/>
          </a:xfrm>
        </p:grpSpPr>
        <p:pic>
          <p:nvPicPr>
            <p:cNvPr id="15" name="Picture 4" descr="afg_021216_008"/>
            <p:cNvPicPr>
              <a:picLocks noChangeAspect="1" noChangeArrowheads="1"/>
            </p:cNvPicPr>
            <p:nvPr/>
          </p:nvPicPr>
          <p:blipFill>
            <a:blip r:embed="rId4" cstate="print"/>
            <a:srcRect/>
            <a:stretch>
              <a:fillRect/>
            </a:stretch>
          </p:blipFill>
          <p:spPr bwMode="auto">
            <a:xfrm>
              <a:off x="96" y="1776"/>
              <a:ext cx="2208" cy="1968"/>
            </a:xfrm>
            <a:prstGeom prst="rect">
              <a:avLst/>
            </a:prstGeom>
            <a:noFill/>
            <a:ln w="9525">
              <a:noFill/>
              <a:miter lim="800000"/>
              <a:headEnd/>
              <a:tailEnd/>
            </a:ln>
          </p:spPr>
        </p:pic>
        <p:pic>
          <p:nvPicPr>
            <p:cNvPr id="16" name="Picture 5" descr="482small"/>
            <p:cNvPicPr>
              <a:picLocks noChangeAspect="1" noChangeArrowheads="1"/>
            </p:cNvPicPr>
            <p:nvPr/>
          </p:nvPicPr>
          <p:blipFill>
            <a:blip r:embed="rId3" cstate="print"/>
            <a:srcRect/>
            <a:stretch>
              <a:fillRect/>
            </a:stretch>
          </p:blipFill>
          <p:spPr bwMode="auto">
            <a:xfrm>
              <a:off x="576" y="1296"/>
              <a:ext cx="1200" cy="1188"/>
            </a:xfrm>
            <a:prstGeom prst="rect">
              <a:avLst/>
            </a:prstGeom>
            <a:noFill/>
            <a:ln w="9525">
              <a:noFill/>
              <a:miter lim="800000"/>
              <a:headEnd/>
              <a:tailEnd/>
            </a:ln>
          </p:spPr>
        </p:pic>
      </p:grpSp>
      <p:sp>
        <p:nvSpPr>
          <p:cNvPr id="17" name="Rectangle 16"/>
          <p:cNvSpPr/>
          <p:nvPr/>
        </p:nvSpPr>
        <p:spPr>
          <a:xfrm>
            <a:off x="304800" y="65532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371600" y="76200"/>
            <a:ext cx="7772400" cy="1143000"/>
          </a:xfrm>
        </p:spPr>
        <p:txBody>
          <a:bodyPr/>
          <a:lstStyle/>
          <a:p>
            <a:r>
              <a:rPr lang="en-US" sz="3200" dirty="0">
                <a:solidFill>
                  <a:schemeClr val="tx1"/>
                </a:solidFill>
              </a:rPr>
              <a:t>Homestead ARB:</a:t>
            </a:r>
            <a:br>
              <a:rPr lang="en-US" sz="3200" dirty="0">
                <a:solidFill>
                  <a:schemeClr val="tx1"/>
                </a:solidFill>
              </a:rPr>
            </a:br>
            <a:r>
              <a:rPr lang="en-US" sz="3200" dirty="0">
                <a:solidFill>
                  <a:schemeClr val="tx1"/>
                </a:solidFill>
              </a:rPr>
              <a:t>Unique Environmental Location/Setting</a:t>
            </a:r>
          </a:p>
        </p:txBody>
      </p:sp>
      <p:sp>
        <p:nvSpPr>
          <p:cNvPr id="21507" name="Text Box 3"/>
          <p:cNvSpPr txBox="1">
            <a:spLocks noChangeArrowheads="1"/>
          </p:cNvSpPr>
          <p:nvPr/>
        </p:nvSpPr>
        <p:spPr bwMode="auto">
          <a:xfrm>
            <a:off x="3443600" y="2211424"/>
            <a:ext cx="6248400" cy="3693319"/>
          </a:xfrm>
          <a:prstGeom prst="rect">
            <a:avLst/>
          </a:prstGeom>
          <a:noFill/>
          <a:ln w="50800">
            <a:noFill/>
            <a:miter lim="800000"/>
            <a:headEnd type="none" w="sm" len="sm"/>
            <a:tailEnd type="none" w="sm" len="sm"/>
          </a:ln>
          <a:effectLst/>
        </p:spPr>
        <p:txBody>
          <a:bodyPr wrap="square">
            <a:spAutoFit/>
          </a:bodyPr>
          <a:lstStyle/>
          <a:p>
            <a:pPr eaLnBrk="0" hangingPunct="0">
              <a:spcBef>
                <a:spcPct val="50000"/>
              </a:spcBef>
              <a:buClr>
                <a:srgbClr val="66FFFF"/>
              </a:buClr>
              <a:buFont typeface="Wingdings" pitchFamily="2" charset="2"/>
              <a:buChar char="§"/>
            </a:pPr>
            <a:r>
              <a:rPr lang="en-US" sz="2400" dirty="0"/>
              <a:t> </a:t>
            </a:r>
            <a:r>
              <a:rPr lang="en-US" sz="2000" dirty="0" smtClean="0"/>
              <a:t>Located </a:t>
            </a:r>
            <a:r>
              <a:rPr lang="en-US" sz="2000" dirty="0"/>
              <a:t>in far southern part of Miami-Dade Co.</a:t>
            </a:r>
          </a:p>
          <a:p>
            <a:pPr eaLnBrk="0" hangingPunct="0">
              <a:spcBef>
                <a:spcPct val="50000"/>
              </a:spcBef>
              <a:buClr>
                <a:srgbClr val="66FFFF"/>
              </a:buClr>
              <a:buFont typeface="Wingdings" pitchFamily="2" charset="2"/>
              <a:buChar char="§"/>
            </a:pPr>
            <a:r>
              <a:rPr lang="en-US" sz="2000" dirty="0"/>
              <a:t>  Approx. 2 miles from Biscayne Bay</a:t>
            </a:r>
          </a:p>
          <a:p>
            <a:pPr eaLnBrk="0" hangingPunct="0">
              <a:spcBef>
                <a:spcPct val="50000"/>
              </a:spcBef>
              <a:buClr>
                <a:srgbClr val="66FFFF"/>
              </a:buClr>
              <a:buFont typeface="Wingdings" pitchFamily="2" charset="2"/>
              <a:buChar char="§"/>
            </a:pPr>
            <a:r>
              <a:rPr lang="en-US" sz="2000" dirty="0"/>
              <a:t>  Between two National Parks (BNP, ENP)</a:t>
            </a:r>
          </a:p>
          <a:p>
            <a:pPr eaLnBrk="0" hangingPunct="0">
              <a:spcBef>
                <a:spcPct val="50000"/>
              </a:spcBef>
              <a:buClr>
                <a:srgbClr val="66FFFF"/>
              </a:buClr>
              <a:buFont typeface="Wingdings" pitchFamily="2" charset="2"/>
              <a:buChar char="§"/>
            </a:pPr>
            <a:r>
              <a:rPr lang="en-US" sz="2000" dirty="0"/>
              <a:t>  Along major migratory bird flyway</a:t>
            </a:r>
          </a:p>
          <a:p>
            <a:pPr eaLnBrk="0" hangingPunct="0">
              <a:spcBef>
                <a:spcPct val="50000"/>
              </a:spcBef>
              <a:buClr>
                <a:srgbClr val="66FFFF"/>
              </a:buClr>
              <a:buFont typeface="Wingdings" pitchFamily="2" charset="2"/>
              <a:buChar char="§"/>
            </a:pPr>
            <a:r>
              <a:rPr lang="en-US" sz="2000" dirty="0"/>
              <a:t>  Subtropical meteorological conditions</a:t>
            </a:r>
          </a:p>
          <a:p>
            <a:pPr eaLnBrk="0" hangingPunct="0">
              <a:spcBef>
                <a:spcPct val="50000"/>
              </a:spcBef>
              <a:buClr>
                <a:srgbClr val="66FFFF"/>
              </a:buClr>
              <a:buFont typeface="Wingdings" pitchFamily="2" charset="2"/>
              <a:buChar char="§"/>
            </a:pPr>
            <a:r>
              <a:rPr lang="en-US" sz="2000" dirty="0"/>
              <a:t>  Low elevation, very flat topography</a:t>
            </a:r>
          </a:p>
          <a:p>
            <a:pPr eaLnBrk="0" hangingPunct="0">
              <a:spcBef>
                <a:spcPct val="50000"/>
              </a:spcBef>
              <a:buClr>
                <a:srgbClr val="66FFFF"/>
              </a:buClr>
              <a:buFont typeface="Wingdings" pitchFamily="2" charset="2"/>
              <a:buChar char="§"/>
            </a:pPr>
            <a:r>
              <a:rPr lang="en-US" sz="2000" dirty="0"/>
              <a:t>  Water table at/near ground surface</a:t>
            </a:r>
          </a:p>
          <a:p>
            <a:pPr eaLnBrk="0" hangingPunct="0">
              <a:spcBef>
                <a:spcPct val="50000"/>
              </a:spcBef>
              <a:buClr>
                <a:srgbClr val="66FFFF"/>
              </a:buClr>
              <a:buFont typeface="Wingdings" pitchFamily="2" charset="2"/>
              <a:buChar char="§"/>
            </a:pPr>
            <a:r>
              <a:rPr lang="en-US" sz="2000" dirty="0"/>
              <a:t>  Wetland complexes on Base</a:t>
            </a:r>
          </a:p>
        </p:txBody>
      </p:sp>
      <p:pic>
        <p:nvPicPr>
          <p:cNvPr id="21508" name="Picture 4" descr="482FWTranspSmall"/>
          <p:cNvPicPr>
            <a:picLocks noChangeAspect="1" noChangeArrowheads="1"/>
          </p:cNvPicPr>
          <p:nvPr/>
        </p:nvPicPr>
        <p:blipFill>
          <a:blip r:embed="rId2" cstate="print"/>
          <a:srcRect/>
          <a:stretch>
            <a:fillRect/>
          </a:stretch>
        </p:blipFill>
        <p:spPr bwMode="auto">
          <a:xfrm>
            <a:off x="226720" y="199644"/>
            <a:ext cx="1199744" cy="1191412"/>
          </a:xfrm>
          <a:prstGeom prst="rect">
            <a:avLst/>
          </a:prstGeom>
          <a:noFill/>
        </p:spPr>
      </p:pic>
      <p:pic>
        <p:nvPicPr>
          <p:cNvPr id="9" name="Picture 2" descr="D:\NC PPP DEC09\treefarm.JPG"/>
          <p:cNvPicPr>
            <a:picLocks noChangeAspect="1" noChangeArrowheads="1"/>
          </p:cNvPicPr>
          <p:nvPr/>
        </p:nvPicPr>
        <p:blipFill>
          <a:blip r:embed="rId3" cstate="print"/>
          <a:srcRect/>
          <a:stretch>
            <a:fillRect/>
          </a:stretch>
        </p:blipFill>
        <p:spPr bwMode="auto">
          <a:xfrm>
            <a:off x="152400" y="1796368"/>
            <a:ext cx="3200400" cy="4267200"/>
          </a:xfrm>
          <a:prstGeom prst="rect">
            <a:avLst/>
          </a:prstGeom>
          <a:noFill/>
        </p:spPr>
      </p:pic>
      <p:sp>
        <p:nvSpPr>
          <p:cNvPr id="10" name="Rectangle 9"/>
          <p:cNvSpPr/>
          <p:nvPr/>
        </p:nvSpPr>
        <p:spPr>
          <a:xfrm>
            <a:off x="256160" y="14478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CC"/>
              </a:solidFill>
            </a:endParaRPr>
          </a:p>
        </p:txBody>
      </p:sp>
      <p:sp>
        <p:nvSpPr>
          <p:cNvPr id="11" name="Rectangle 10"/>
          <p:cNvSpPr/>
          <p:nvPr/>
        </p:nvSpPr>
        <p:spPr>
          <a:xfrm>
            <a:off x="228600" y="63246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CC"/>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endParaRPr lang="en-US"/>
          </a:p>
        </p:txBody>
      </p:sp>
      <p:sp>
        <p:nvSpPr>
          <p:cNvPr id="65539" name="Rectangle 3"/>
          <p:cNvSpPr>
            <a:spLocks noGrp="1" noChangeArrowheads="1"/>
          </p:cNvSpPr>
          <p:nvPr>
            <p:ph type="body" idx="1"/>
          </p:nvPr>
        </p:nvSpPr>
        <p:spPr/>
        <p:txBody>
          <a:bodyPr/>
          <a:lstStyle/>
          <a:p>
            <a:endParaRPr lang="en-US"/>
          </a:p>
        </p:txBody>
      </p:sp>
      <p:pic>
        <p:nvPicPr>
          <p:cNvPr id="65540" name="Picture 4" descr="~AUT0002"/>
          <p:cNvPicPr>
            <a:picLocks noChangeAspect="1" noChangeArrowheads="1"/>
          </p:cNvPicPr>
          <p:nvPr/>
        </p:nvPicPr>
        <p:blipFill>
          <a:blip r:embed="rId2" cstate="print"/>
          <a:srcRect l="2568" t="2007" r="3709" b="5351"/>
          <a:stretch>
            <a:fillRect/>
          </a:stretch>
        </p:blipFill>
        <p:spPr bwMode="auto">
          <a:xfrm>
            <a:off x="0" y="77788"/>
            <a:ext cx="9144000" cy="6737350"/>
          </a:xfrm>
          <a:prstGeom prst="rect">
            <a:avLst/>
          </a:prstGeom>
          <a:noFill/>
          <a:ln w="3175">
            <a:solidFill>
              <a:schemeClr val="tx2"/>
            </a:solidFill>
            <a:miter lim="800000"/>
            <a:headEnd/>
            <a:tailEnd/>
          </a:ln>
          <a:effectLst/>
        </p:spPr>
      </p:pic>
      <p:pic>
        <p:nvPicPr>
          <p:cNvPr id="7" name="Picture 4" descr="482FWTranspSmall"/>
          <p:cNvPicPr>
            <a:picLocks noChangeAspect="1" noChangeArrowheads="1"/>
          </p:cNvPicPr>
          <p:nvPr/>
        </p:nvPicPr>
        <p:blipFill>
          <a:blip r:embed="rId3" cstate="print"/>
          <a:srcRect/>
          <a:stretch>
            <a:fillRect/>
          </a:stretch>
        </p:blipFill>
        <p:spPr bwMode="auto">
          <a:xfrm>
            <a:off x="151867" y="228600"/>
            <a:ext cx="1200277" cy="119194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gator"/>
          <p:cNvPicPr>
            <a:picLocks noChangeAspect="1" noChangeArrowheads="1"/>
          </p:cNvPicPr>
          <p:nvPr/>
        </p:nvPicPr>
        <p:blipFill>
          <a:blip r:embed="rId2" cstate="print"/>
          <a:srcRect/>
          <a:stretch>
            <a:fillRect/>
          </a:stretch>
        </p:blipFill>
        <p:spPr bwMode="auto">
          <a:xfrm>
            <a:off x="685800" y="685800"/>
            <a:ext cx="7848600" cy="5608036"/>
          </a:xfrm>
          <a:prstGeom prst="rect">
            <a:avLst/>
          </a:prstGeom>
          <a:noFill/>
        </p:spPr>
      </p:pic>
      <p:sp>
        <p:nvSpPr>
          <p:cNvPr id="26626" name="Rectangle 2"/>
          <p:cNvSpPr>
            <a:spLocks noGrp="1" noChangeArrowheads="1"/>
          </p:cNvSpPr>
          <p:nvPr>
            <p:ph type="title"/>
          </p:nvPr>
        </p:nvSpPr>
        <p:spPr>
          <a:xfrm>
            <a:off x="457200" y="381000"/>
            <a:ext cx="8229600" cy="1630362"/>
          </a:xfrm>
        </p:spPr>
        <p:txBody>
          <a:bodyPr/>
          <a:lstStyle/>
          <a:p>
            <a:r>
              <a:rPr lang="en-US" sz="4000" dirty="0">
                <a:solidFill>
                  <a:srgbClr val="FFFF00"/>
                </a:solidFill>
              </a:rPr>
              <a:t>Invasive Species Include:</a:t>
            </a:r>
          </a:p>
        </p:txBody>
      </p:sp>
      <p:sp>
        <p:nvSpPr>
          <p:cNvPr id="26627" name="Rectangle 3"/>
          <p:cNvSpPr>
            <a:spLocks noGrp="1" noChangeArrowheads="1"/>
          </p:cNvSpPr>
          <p:nvPr>
            <p:ph type="body" idx="1"/>
          </p:nvPr>
        </p:nvSpPr>
        <p:spPr>
          <a:xfrm>
            <a:off x="1143000" y="1981200"/>
            <a:ext cx="3124200" cy="2971800"/>
          </a:xfrm>
        </p:spPr>
        <p:txBody>
          <a:bodyPr/>
          <a:lstStyle/>
          <a:p>
            <a:r>
              <a:rPr lang="en-US" dirty="0">
                <a:solidFill>
                  <a:srgbClr val="FFFF00"/>
                </a:solidFill>
              </a:rPr>
              <a:t>Plants</a:t>
            </a:r>
          </a:p>
          <a:p>
            <a:r>
              <a:rPr lang="en-US" dirty="0">
                <a:solidFill>
                  <a:srgbClr val="FFFF00"/>
                </a:solidFill>
              </a:rPr>
              <a:t>Birds</a:t>
            </a:r>
          </a:p>
          <a:p>
            <a:r>
              <a:rPr lang="en-US" dirty="0">
                <a:solidFill>
                  <a:srgbClr val="FFFF00"/>
                </a:solidFill>
              </a:rPr>
              <a:t>Reptiles</a:t>
            </a:r>
          </a:p>
          <a:p>
            <a:r>
              <a:rPr lang="en-US" dirty="0">
                <a:solidFill>
                  <a:srgbClr val="FFFF00"/>
                </a:solidFill>
              </a:rPr>
              <a:t>Mammals</a:t>
            </a:r>
          </a:p>
          <a:p>
            <a:r>
              <a:rPr lang="en-US" dirty="0">
                <a:solidFill>
                  <a:srgbClr val="FFFF00"/>
                </a:solidFill>
              </a:rPr>
              <a:t>Fish</a:t>
            </a:r>
          </a:p>
        </p:txBody>
      </p:sp>
      <p:sp>
        <p:nvSpPr>
          <p:cNvPr id="7" name="Rectangle 6"/>
          <p:cNvSpPr/>
          <p:nvPr/>
        </p:nvSpPr>
        <p:spPr>
          <a:xfrm>
            <a:off x="390144" y="457200"/>
            <a:ext cx="84582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28600" y="64770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4" descr="482FWTranspSmall"/>
          <p:cNvPicPr>
            <a:picLocks noChangeAspect="1" noChangeArrowheads="1"/>
          </p:cNvPicPr>
          <p:nvPr/>
        </p:nvPicPr>
        <p:blipFill>
          <a:blip r:embed="rId3" cstate="print"/>
          <a:srcRect/>
          <a:stretch>
            <a:fillRect/>
          </a:stretch>
        </p:blipFill>
        <p:spPr bwMode="auto">
          <a:xfrm>
            <a:off x="141376" y="19282"/>
            <a:ext cx="1123544" cy="111574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676400" y="0"/>
            <a:ext cx="5181600" cy="1143000"/>
          </a:xfrm>
        </p:spPr>
        <p:txBody>
          <a:bodyPr/>
          <a:lstStyle/>
          <a:p>
            <a:r>
              <a:rPr lang="en-US" sz="3600" dirty="0">
                <a:solidFill>
                  <a:schemeClr val="tx1"/>
                </a:solidFill>
              </a:rPr>
              <a:t>Invasive Reptiles</a:t>
            </a:r>
          </a:p>
        </p:txBody>
      </p:sp>
      <p:sp>
        <p:nvSpPr>
          <p:cNvPr id="29699" name="Rectangle 3"/>
          <p:cNvSpPr>
            <a:spLocks noGrp="1" noChangeArrowheads="1"/>
          </p:cNvSpPr>
          <p:nvPr>
            <p:ph type="body" sz="half" idx="1"/>
          </p:nvPr>
        </p:nvSpPr>
        <p:spPr>
          <a:xfrm>
            <a:off x="304800" y="1828800"/>
            <a:ext cx="4343400" cy="4267200"/>
          </a:xfrm>
        </p:spPr>
        <p:txBody>
          <a:bodyPr/>
          <a:lstStyle/>
          <a:p>
            <a:r>
              <a:rPr lang="en-US" sz="2800" dirty="0"/>
              <a:t>Examples:</a:t>
            </a:r>
          </a:p>
          <a:p>
            <a:pPr lvl="1"/>
            <a:r>
              <a:rPr lang="en-US" sz="2400" dirty="0"/>
              <a:t>Spectacled </a:t>
            </a:r>
            <a:r>
              <a:rPr lang="en-US" sz="2400" dirty="0" smtClean="0"/>
              <a:t>Caiman</a:t>
            </a:r>
          </a:p>
          <a:p>
            <a:pPr lvl="1"/>
            <a:r>
              <a:rPr lang="en-US" sz="2400" dirty="0" smtClean="0"/>
              <a:t>Monitor Lizard</a:t>
            </a:r>
            <a:endParaRPr lang="en-US" sz="2400" dirty="0"/>
          </a:p>
          <a:p>
            <a:pPr lvl="1"/>
            <a:r>
              <a:rPr lang="en-US" sz="2400" dirty="0"/>
              <a:t>Great Green Iguanas</a:t>
            </a:r>
          </a:p>
          <a:p>
            <a:pPr lvl="1"/>
            <a:r>
              <a:rPr lang="en-US" sz="2400" dirty="0"/>
              <a:t>Burmese Pythons</a:t>
            </a:r>
          </a:p>
          <a:p>
            <a:pPr lvl="1"/>
            <a:r>
              <a:rPr lang="en-US" sz="2400" dirty="0"/>
              <a:t>Basilisk (“Jesus”) </a:t>
            </a:r>
            <a:r>
              <a:rPr lang="en-US" sz="2400" dirty="0" smtClean="0"/>
              <a:t>Lizards</a:t>
            </a:r>
            <a:endParaRPr lang="en-US" sz="2400" dirty="0"/>
          </a:p>
          <a:p>
            <a:pPr lvl="1"/>
            <a:r>
              <a:rPr lang="en-US" sz="2400" dirty="0"/>
              <a:t>Many Gecko </a:t>
            </a:r>
            <a:r>
              <a:rPr lang="en-US" sz="2400" dirty="0" smtClean="0"/>
              <a:t>species </a:t>
            </a:r>
            <a:r>
              <a:rPr lang="en-US" sz="2400" dirty="0"/>
              <a:t>(e.g., Bahamian</a:t>
            </a:r>
            <a:r>
              <a:rPr lang="en-US" sz="2400" dirty="0" smtClean="0"/>
              <a:t>)</a:t>
            </a:r>
          </a:p>
          <a:p>
            <a:pPr lvl="1"/>
            <a:r>
              <a:rPr lang="en-US" sz="2400" dirty="0" smtClean="0"/>
              <a:t>Red-headed Agamas</a:t>
            </a:r>
            <a:endParaRPr lang="en-US" sz="2400" dirty="0"/>
          </a:p>
          <a:p>
            <a:endParaRPr lang="en-US" sz="2800" dirty="0"/>
          </a:p>
        </p:txBody>
      </p:sp>
      <p:pic>
        <p:nvPicPr>
          <p:cNvPr id="29700" name="Picture 4" descr="cccroc1"/>
          <p:cNvPicPr>
            <a:picLocks noChangeAspect="1" noChangeArrowheads="1"/>
          </p:cNvPicPr>
          <p:nvPr/>
        </p:nvPicPr>
        <p:blipFill>
          <a:blip r:embed="rId2" cstate="print"/>
          <a:srcRect/>
          <a:stretch>
            <a:fillRect/>
          </a:stretch>
        </p:blipFill>
        <p:spPr bwMode="auto">
          <a:xfrm>
            <a:off x="4343400" y="1371600"/>
            <a:ext cx="3517900" cy="2005013"/>
          </a:xfrm>
          <a:prstGeom prst="rect">
            <a:avLst/>
          </a:prstGeom>
          <a:noFill/>
          <a:ln w="3175">
            <a:solidFill>
              <a:srgbClr val="000000"/>
            </a:solidFill>
            <a:miter lim="800000"/>
            <a:headEnd/>
            <a:tailEnd/>
          </a:ln>
        </p:spPr>
      </p:pic>
      <p:pic>
        <p:nvPicPr>
          <p:cNvPr id="29702" name="Picture 6" descr="23923"/>
          <p:cNvPicPr>
            <a:picLocks noGrp="1" noChangeAspect="1" noChangeArrowheads="1"/>
          </p:cNvPicPr>
          <p:nvPr>
            <p:ph sz="half" idx="2"/>
          </p:nvPr>
        </p:nvPicPr>
        <p:blipFill>
          <a:blip r:embed="rId3" cstate="print"/>
          <a:srcRect/>
          <a:stretch>
            <a:fillRect/>
          </a:stretch>
        </p:blipFill>
        <p:spPr>
          <a:xfrm>
            <a:off x="4114800" y="4953000"/>
            <a:ext cx="2286000" cy="1530350"/>
          </a:xfrm>
          <a:noFill/>
          <a:ln w="3175">
            <a:solidFill>
              <a:srgbClr val="000000"/>
            </a:solidFill>
          </a:ln>
        </p:spPr>
      </p:pic>
      <p:pic>
        <p:nvPicPr>
          <p:cNvPr id="29703" name="Picture 7" descr="Iguana"/>
          <p:cNvPicPr>
            <a:picLocks noChangeAspect="1" noChangeArrowheads="1"/>
          </p:cNvPicPr>
          <p:nvPr/>
        </p:nvPicPr>
        <p:blipFill>
          <a:blip r:embed="rId4" cstate="print"/>
          <a:srcRect l="14357" t="18918" r="17857" b="13516"/>
          <a:stretch>
            <a:fillRect/>
          </a:stretch>
        </p:blipFill>
        <p:spPr bwMode="auto">
          <a:xfrm>
            <a:off x="5791200" y="3352800"/>
            <a:ext cx="2892425" cy="1905000"/>
          </a:xfrm>
          <a:prstGeom prst="rect">
            <a:avLst/>
          </a:prstGeom>
          <a:solidFill>
            <a:schemeClr val="tx1"/>
          </a:solidFill>
          <a:ln w="3175">
            <a:solidFill>
              <a:srgbClr val="000000"/>
            </a:solidFill>
            <a:miter lim="800000"/>
            <a:headEnd/>
            <a:tailEnd/>
          </a:ln>
        </p:spPr>
      </p:pic>
      <p:sp>
        <p:nvSpPr>
          <p:cNvPr id="9" name="Rectangle 8"/>
          <p:cNvSpPr/>
          <p:nvPr/>
        </p:nvSpPr>
        <p:spPr>
          <a:xfrm>
            <a:off x="304800" y="11430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4" descr="482FWTranspSmall"/>
          <p:cNvPicPr>
            <a:picLocks noChangeAspect="1" noChangeArrowheads="1"/>
          </p:cNvPicPr>
          <p:nvPr/>
        </p:nvPicPr>
        <p:blipFill>
          <a:blip r:embed="rId5" cstate="print"/>
          <a:srcRect/>
          <a:stretch>
            <a:fillRect/>
          </a:stretch>
        </p:blipFill>
        <p:spPr bwMode="auto">
          <a:xfrm>
            <a:off x="263296" y="19282"/>
            <a:ext cx="1123544" cy="1115742"/>
          </a:xfrm>
          <a:prstGeom prst="rect">
            <a:avLst/>
          </a:prstGeom>
          <a:noFill/>
        </p:spPr>
      </p:pic>
      <p:sp>
        <p:nvSpPr>
          <p:cNvPr id="11" name="Rectangle 10"/>
          <p:cNvSpPr/>
          <p:nvPr/>
        </p:nvSpPr>
        <p:spPr>
          <a:xfrm>
            <a:off x="304800" y="657245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62000" y="228600"/>
            <a:ext cx="8229600" cy="944562"/>
          </a:xfrm>
        </p:spPr>
        <p:txBody>
          <a:bodyPr/>
          <a:lstStyle/>
          <a:p>
            <a:r>
              <a:rPr lang="en-US" sz="3200" dirty="0" smtClean="0"/>
              <a:t>Base Recon Response to Sightings</a:t>
            </a:r>
            <a:endParaRPr lang="en-US" sz="3200" dirty="0"/>
          </a:p>
        </p:txBody>
      </p:sp>
      <p:pic>
        <p:nvPicPr>
          <p:cNvPr id="6" name="Picture 3" descr="D:\NC PPP DEC09\DSC01137.JPG"/>
          <p:cNvPicPr>
            <a:picLocks noChangeAspect="1" noChangeArrowheads="1"/>
          </p:cNvPicPr>
          <p:nvPr/>
        </p:nvPicPr>
        <p:blipFill>
          <a:blip r:embed="rId2" cstate="print"/>
          <a:srcRect/>
          <a:stretch>
            <a:fillRect/>
          </a:stretch>
        </p:blipFill>
        <p:spPr bwMode="auto">
          <a:xfrm rot="5400000">
            <a:off x="-225028" y="2101153"/>
            <a:ext cx="4848225" cy="3636169"/>
          </a:xfrm>
          <a:prstGeom prst="rect">
            <a:avLst/>
          </a:prstGeom>
          <a:noFill/>
        </p:spPr>
      </p:pic>
      <p:pic>
        <p:nvPicPr>
          <p:cNvPr id="7" name="Picture 2" descr="D:\NC PPP DEC09\100_0991.jpg"/>
          <p:cNvPicPr>
            <a:picLocks noChangeAspect="1" noChangeArrowheads="1"/>
          </p:cNvPicPr>
          <p:nvPr/>
        </p:nvPicPr>
        <p:blipFill>
          <a:blip r:embed="rId3" cstate="print"/>
          <a:srcRect/>
          <a:stretch>
            <a:fillRect/>
          </a:stretch>
        </p:blipFill>
        <p:spPr bwMode="auto">
          <a:xfrm>
            <a:off x="4191000" y="2286000"/>
            <a:ext cx="4800600" cy="3600265"/>
          </a:xfrm>
          <a:prstGeom prst="rect">
            <a:avLst/>
          </a:prstGeom>
          <a:noFill/>
        </p:spPr>
      </p:pic>
      <p:sp>
        <p:nvSpPr>
          <p:cNvPr id="8" name="Rectangle 7"/>
          <p:cNvSpPr/>
          <p:nvPr/>
        </p:nvSpPr>
        <p:spPr>
          <a:xfrm>
            <a:off x="304800" y="11430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04800" y="65532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4" descr="482FWTranspSmall"/>
          <p:cNvPicPr>
            <a:picLocks noChangeAspect="1" noChangeArrowheads="1"/>
          </p:cNvPicPr>
          <p:nvPr/>
        </p:nvPicPr>
        <p:blipFill>
          <a:blip r:embed="rId4" cstate="print"/>
          <a:srcRect/>
          <a:stretch>
            <a:fillRect/>
          </a:stretch>
        </p:blipFill>
        <p:spPr bwMode="auto">
          <a:xfrm>
            <a:off x="263296" y="19282"/>
            <a:ext cx="1123544" cy="111574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066800" y="-228600"/>
            <a:ext cx="7772400" cy="1143000"/>
          </a:xfrm>
        </p:spPr>
        <p:txBody>
          <a:bodyPr/>
          <a:lstStyle/>
          <a:p>
            <a:r>
              <a:rPr lang="en-US" sz="3200" dirty="0"/>
              <a:t>Military </a:t>
            </a:r>
            <a:r>
              <a:rPr lang="en-US" sz="3200" dirty="0" smtClean="0"/>
              <a:t>Canal Possible Conduit to BNP</a:t>
            </a:r>
            <a:endParaRPr lang="en-US" sz="3200" dirty="0"/>
          </a:p>
        </p:txBody>
      </p:sp>
      <p:pic>
        <p:nvPicPr>
          <p:cNvPr id="34819" name="Picture 3" descr="canal"/>
          <p:cNvPicPr>
            <a:picLocks noChangeAspect="1" noChangeArrowheads="1"/>
          </p:cNvPicPr>
          <p:nvPr/>
        </p:nvPicPr>
        <p:blipFill>
          <a:blip r:embed="rId2" cstate="print"/>
          <a:srcRect/>
          <a:stretch>
            <a:fillRect/>
          </a:stretch>
        </p:blipFill>
        <p:spPr bwMode="auto">
          <a:xfrm>
            <a:off x="152400" y="711200"/>
            <a:ext cx="8839200" cy="5994400"/>
          </a:xfrm>
          <a:prstGeom prst="rect">
            <a:avLst/>
          </a:prstGeom>
          <a:noFill/>
        </p:spPr>
      </p:pic>
      <p:pic>
        <p:nvPicPr>
          <p:cNvPr id="34820" name="Picture 4" descr="482FWTranspSmall"/>
          <p:cNvPicPr>
            <a:picLocks noChangeAspect="1" noChangeArrowheads="1"/>
          </p:cNvPicPr>
          <p:nvPr/>
        </p:nvPicPr>
        <p:blipFill>
          <a:blip r:embed="rId3" cstate="print"/>
          <a:srcRect/>
          <a:stretch>
            <a:fillRect/>
          </a:stretch>
        </p:blipFill>
        <p:spPr bwMode="auto">
          <a:xfrm>
            <a:off x="0" y="9525"/>
            <a:ext cx="1371600" cy="1362075"/>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3152"/>
            <a:ext cx="8229600" cy="715962"/>
          </a:xfrm>
        </p:spPr>
        <p:txBody>
          <a:bodyPr/>
          <a:lstStyle/>
          <a:p>
            <a:r>
              <a:rPr lang="en-US" sz="3200" dirty="0" smtClean="0"/>
              <a:t>Major Food Item</a:t>
            </a:r>
            <a:endParaRPr lang="en-US" sz="3200" dirty="0"/>
          </a:p>
        </p:txBody>
      </p:sp>
      <p:pic>
        <p:nvPicPr>
          <p:cNvPr id="89090" name="Picture 2" descr="C:\Users\rramos\Documents\PPPresentation PDF Oics\Pg_37_of_Nile_Monitor_Presentation_Burrowing_Owl_Picture.jpg"/>
          <p:cNvPicPr>
            <a:picLocks noChangeAspect="1" noChangeArrowheads="1"/>
          </p:cNvPicPr>
          <p:nvPr/>
        </p:nvPicPr>
        <p:blipFill>
          <a:blip r:embed="rId2" cstate="print"/>
          <a:srcRect/>
          <a:stretch>
            <a:fillRect/>
          </a:stretch>
        </p:blipFill>
        <p:spPr bwMode="auto">
          <a:xfrm>
            <a:off x="719328" y="746760"/>
            <a:ext cx="7620000" cy="5719187"/>
          </a:xfrm>
          <a:prstGeom prst="rect">
            <a:avLst/>
          </a:prstGeom>
          <a:noFill/>
        </p:spPr>
      </p:pic>
      <p:sp>
        <p:nvSpPr>
          <p:cNvPr id="4" name="Notched Right Arrow 3"/>
          <p:cNvSpPr/>
          <p:nvPr/>
        </p:nvSpPr>
        <p:spPr>
          <a:xfrm rot="1447070">
            <a:off x="2068382" y="3578040"/>
            <a:ext cx="804043" cy="628328"/>
          </a:xfrm>
          <a:prstGeom prst="notch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5" name="Notched Right Arrow 4"/>
          <p:cNvSpPr/>
          <p:nvPr/>
        </p:nvSpPr>
        <p:spPr>
          <a:xfrm rot="1447070">
            <a:off x="6423368" y="3153962"/>
            <a:ext cx="765632" cy="527643"/>
          </a:xfrm>
          <a:prstGeom prst="notch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6" name="Rectangle 5"/>
          <p:cNvSpPr/>
          <p:nvPr/>
        </p:nvSpPr>
        <p:spPr>
          <a:xfrm>
            <a:off x="152400" y="606552"/>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28600" y="65532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482FWTranspSmall"/>
          <p:cNvPicPr>
            <a:picLocks noChangeAspect="1" noChangeArrowheads="1"/>
          </p:cNvPicPr>
          <p:nvPr/>
        </p:nvPicPr>
        <p:blipFill>
          <a:blip r:embed="rId3" cstate="print"/>
          <a:srcRect/>
          <a:stretch>
            <a:fillRect/>
          </a:stretch>
        </p:blipFill>
        <p:spPr bwMode="auto">
          <a:xfrm>
            <a:off x="109728" y="30479"/>
            <a:ext cx="1227727" cy="121920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3200" dirty="0" smtClean="0"/>
              <a:t>Initial Monitor Lizard Recon Team</a:t>
            </a:r>
            <a:endParaRPr lang="en-US" sz="3200" dirty="0"/>
          </a:p>
        </p:txBody>
      </p:sp>
      <p:pic>
        <p:nvPicPr>
          <p:cNvPr id="5" name="Picture 2" descr="D:\NC PPP DEC09\DSC02293.JPG"/>
          <p:cNvPicPr>
            <a:picLocks noChangeAspect="1" noChangeArrowheads="1"/>
          </p:cNvPicPr>
          <p:nvPr/>
        </p:nvPicPr>
        <p:blipFill>
          <a:blip r:embed="rId2" cstate="print"/>
          <a:srcRect/>
          <a:stretch>
            <a:fillRect/>
          </a:stretch>
        </p:blipFill>
        <p:spPr bwMode="auto">
          <a:xfrm>
            <a:off x="2362200" y="1542288"/>
            <a:ext cx="6248400" cy="4686300"/>
          </a:xfrm>
          <a:prstGeom prst="rect">
            <a:avLst/>
          </a:prstGeom>
          <a:noFill/>
        </p:spPr>
      </p:pic>
      <p:sp>
        <p:nvSpPr>
          <p:cNvPr id="6" name="TextBox 5"/>
          <p:cNvSpPr txBox="1"/>
          <p:nvPr/>
        </p:nvSpPr>
        <p:spPr>
          <a:xfrm>
            <a:off x="152400" y="1326765"/>
            <a:ext cx="2057400" cy="4524315"/>
          </a:xfrm>
          <a:prstGeom prst="rect">
            <a:avLst/>
          </a:prstGeom>
          <a:noFill/>
        </p:spPr>
        <p:txBody>
          <a:bodyPr wrap="square" rtlCol="0">
            <a:spAutoFit/>
          </a:bodyPr>
          <a:lstStyle/>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r>
              <a:rPr lang="en-US" dirty="0" smtClean="0"/>
              <a:t>NPS   </a:t>
            </a:r>
          </a:p>
          <a:p>
            <a:r>
              <a:rPr lang="en-US" dirty="0" smtClean="0"/>
              <a:t>FL/Caribbean Exotic Plant Mgt Team</a:t>
            </a:r>
          </a:p>
          <a:p>
            <a:pPr>
              <a:buFont typeface="Arial" pitchFamily="34" charset="0"/>
              <a:buChar char="•"/>
            </a:pPr>
            <a:endParaRPr lang="en-US" dirty="0" smtClean="0"/>
          </a:p>
          <a:p>
            <a:pPr>
              <a:buFont typeface="Arial" pitchFamily="34" charset="0"/>
              <a:buChar char="•"/>
            </a:pPr>
            <a:r>
              <a:rPr lang="en-US" dirty="0" smtClean="0"/>
              <a:t>Biscayne National Park</a:t>
            </a:r>
          </a:p>
          <a:p>
            <a:pPr>
              <a:buFont typeface="Arial" pitchFamily="34" charset="0"/>
              <a:buChar char="•"/>
            </a:pPr>
            <a:endParaRPr lang="en-US" dirty="0" smtClean="0"/>
          </a:p>
          <a:p>
            <a:pPr>
              <a:buFont typeface="Arial" pitchFamily="34" charset="0"/>
              <a:buChar char="•"/>
            </a:pPr>
            <a:r>
              <a:rPr lang="en-US" dirty="0" smtClean="0"/>
              <a:t>Everglades National Park</a:t>
            </a:r>
          </a:p>
          <a:p>
            <a:pPr>
              <a:buFont typeface="Arial" pitchFamily="34" charset="0"/>
              <a:buChar char="•"/>
            </a:pPr>
            <a:endParaRPr lang="en-US" dirty="0" smtClean="0"/>
          </a:p>
          <a:p>
            <a:pPr>
              <a:buFont typeface="Arial" pitchFamily="34" charset="0"/>
              <a:buChar char="•"/>
            </a:pPr>
            <a:r>
              <a:rPr lang="en-US" dirty="0" smtClean="0"/>
              <a:t>Homestead ARB CEV</a:t>
            </a:r>
          </a:p>
          <a:p>
            <a:pPr>
              <a:buFont typeface="Arial" pitchFamily="34" charset="0"/>
              <a:buChar char="•"/>
            </a:pPr>
            <a:endParaRPr lang="en-US" dirty="0"/>
          </a:p>
        </p:txBody>
      </p:sp>
      <p:pic>
        <p:nvPicPr>
          <p:cNvPr id="7" name="Picture 4" descr="482FWTranspSmall"/>
          <p:cNvPicPr>
            <a:picLocks noChangeAspect="1" noChangeArrowheads="1"/>
          </p:cNvPicPr>
          <p:nvPr/>
        </p:nvPicPr>
        <p:blipFill>
          <a:blip r:embed="rId3" cstate="print"/>
          <a:srcRect/>
          <a:stretch>
            <a:fillRect/>
          </a:stretch>
        </p:blipFill>
        <p:spPr bwMode="auto">
          <a:xfrm>
            <a:off x="146304" y="7409"/>
            <a:ext cx="1066800" cy="1059391"/>
          </a:xfrm>
          <a:prstGeom prst="rect">
            <a:avLst/>
          </a:prstGeom>
          <a:noFill/>
        </p:spPr>
      </p:pic>
      <p:sp>
        <p:nvSpPr>
          <p:cNvPr id="8" name="Rectangle 7"/>
          <p:cNvSpPr/>
          <p:nvPr/>
        </p:nvSpPr>
        <p:spPr>
          <a:xfrm>
            <a:off x="256032" y="1088136"/>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04800" y="65532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lstStyle/>
          <a:p>
            <a:r>
              <a:rPr lang="en-US" sz="3200" dirty="0" smtClean="0"/>
              <a:t>Capture Activities – NPS and FFWCC</a:t>
            </a:r>
            <a:endParaRPr lang="en-US" sz="3200" dirty="0"/>
          </a:p>
        </p:txBody>
      </p:sp>
      <p:pic>
        <p:nvPicPr>
          <p:cNvPr id="68610" name="Picture 2" descr="D:\NC PPP DEC09\DSC03967.JPG"/>
          <p:cNvPicPr>
            <a:picLocks noChangeAspect="1" noChangeArrowheads="1"/>
          </p:cNvPicPr>
          <p:nvPr/>
        </p:nvPicPr>
        <p:blipFill>
          <a:blip r:embed="rId2" cstate="print"/>
          <a:srcRect/>
          <a:stretch>
            <a:fillRect/>
          </a:stretch>
        </p:blipFill>
        <p:spPr bwMode="auto">
          <a:xfrm>
            <a:off x="5181600" y="1496568"/>
            <a:ext cx="3638550" cy="4851400"/>
          </a:xfrm>
          <a:prstGeom prst="rect">
            <a:avLst/>
          </a:prstGeom>
          <a:noFill/>
        </p:spPr>
      </p:pic>
      <p:pic>
        <p:nvPicPr>
          <p:cNvPr id="7" name="Picture 2" descr="D:\NC PPP DEC09\DSC03966.JPG"/>
          <p:cNvPicPr>
            <a:picLocks noChangeAspect="1" noChangeArrowheads="1"/>
          </p:cNvPicPr>
          <p:nvPr/>
        </p:nvPicPr>
        <p:blipFill>
          <a:blip r:embed="rId3" cstate="print"/>
          <a:srcRect/>
          <a:stretch>
            <a:fillRect/>
          </a:stretch>
        </p:blipFill>
        <p:spPr bwMode="auto">
          <a:xfrm>
            <a:off x="304800" y="2276856"/>
            <a:ext cx="4572000" cy="3429000"/>
          </a:xfrm>
          <a:prstGeom prst="rect">
            <a:avLst/>
          </a:prstGeom>
          <a:noFill/>
        </p:spPr>
      </p:pic>
      <p:sp>
        <p:nvSpPr>
          <p:cNvPr id="8" name="Rectangle 7"/>
          <p:cNvSpPr/>
          <p:nvPr/>
        </p:nvSpPr>
        <p:spPr>
          <a:xfrm>
            <a:off x="256032" y="1136904"/>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04800" y="64770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4" descr="482FWTranspSmall"/>
          <p:cNvPicPr>
            <a:picLocks noChangeAspect="1" noChangeArrowheads="1"/>
          </p:cNvPicPr>
          <p:nvPr/>
        </p:nvPicPr>
        <p:blipFill>
          <a:blip r:embed="rId4" cstate="print"/>
          <a:srcRect/>
          <a:stretch>
            <a:fillRect/>
          </a:stretch>
        </p:blipFill>
        <p:spPr bwMode="auto">
          <a:xfrm>
            <a:off x="146304" y="31793"/>
            <a:ext cx="1066800" cy="105939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381000" y="0"/>
            <a:ext cx="8229600" cy="3371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endParaRPr kumimoji="0" lang="en-US" b="0" i="0" u="none" strike="noStrike" kern="0" cap="none" spc="0" normalizeH="0" baseline="0" noProof="0" dirty="0" smtClean="0">
              <a:ln>
                <a:noFill/>
              </a:ln>
              <a:solidFill>
                <a:schemeClr val="tx2"/>
              </a:solidFill>
              <a:effectLst/>
              <a:uLnTx/>
              <a:uFillTx/>
              <a:latin typeface="+mj-lt"/>
              <a:ea typeface="+mj-ea"/>
              <a:cs typeface="+mj-cs"/>
            </a:endParaRPr>
          </a:p>
          <a:p>
            <a:pPr lvl="0" algn="ctr"/>
            <a:r>
              <a:rPr kumimoji="0" lang="en-US" sz="2800" b="0" i="0" u="none" strike="noStrike" kern="0" cap="none" spc="0" normalizeH="0" baseline="0" noProof="0" dirty="0" smtClean="0">
                <a:ln>
                  <a:noFill/>
                </a:ln>
                <a:solidFill>
                  <a:schemeClr val="tx2"/>
                </a:solidFill>
                <a:effectLst/>
                <a:uLnTx/>
                <a:uFillTx/>
                <a:latin typeface="+mj-lt"/>
                <a:ea typeface="+mj-ea"/>
                <a:cs typeface="+mj-cs"/>
              </a:rPr>
              <a:t>        Public Information- </a:t>
            </a:r>
            <a:r>
              <a:rPr lang="en-US" sz="2800" kern="0" dirty="0">
                <a:solidFill>
                  <a:schemeClr val="tx2"/>
                </a:solidFill>
              </a:rPr>
              <a:t>Nile Monitor Lizard Flyer</a:t>
            </a:r>
            <a:endParaRPr kumimoji="0" lang="en-US" sz="2800" b="0" i="0" u="none" strike="noStrike" kern="0" cap="none" spc="0" normalizeH="0" baseline="0" noProof="0" dirty="0" smtClean="0">
              <a:ln>
                <a:noFill/>
              </a:ln>
              <a:solidFill>
                <a:schemeClr val="tx2"/>
              </a:solidFill>
              <a:effectLst/>
              <a:uLnTx/>
              <a:uFillTx/>
              <a:latin typeface="+mj-lt"/>
              <a:ea typeface="+mj-ea"/>
              <a:cs typeface="+mj-cs"/>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smtClean="0">
              <a:ln>
                <a:noFill/>
              </a:ln>
              <a:solidFill>
                <a:schemeClr val="tx2"/>
              </a:solidFill>
              <a:effectLst/>
              <a:uLnTx/>
              <a:uFillTx/>
              <a:latin typeface="+mj-lt"/>
              <a:ea typeface="+mj-ea"/>
              <a:cs typeface="+mj-cs"/>
            </a:endParaRPr>
          </a:p>
          <a:p>
            <a:pPr marL="0" marR="0" lvl="0" indent="0" defTabSz="914400" rtl="0" eaLnBrk="1" fontAlgn="base" latinLnBrk="0" hangingPunct="1">
              <a:lnSpc>
                <a:spcPct val="100000"/>
              </a:lnSpc>
              <a:spcBef>
                <a:spcPct val="0"/>
              </a:spcBef>
              <a:spcAft>
                <a:spcPct val="0"/>
              </a:spcAft>
              <a:buClrTx/>
              <a:buSzTx/>
              <a:buFontTx/>
              <a:buNone/>
              <a:tabLst/>
              <a:defRPr/>
            </a:pPr>
            <a:endParaRPr lang="en-US" sz="1400" kern="0" dirty="0">
              <a:solidFill>
                <a:schemeClr val="tx2"/>
              </a:solidFill>
              <a:latin typeface="+mj-lt"/>
              <a:ea typeface="+mj-ea"/>
              <a:cs typeface="+mj-cs"/>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smtClean="0">
              <a:ln>
                <a:noFill/>
              </a:ln>
              <a:solidFill>
                <a:schemeClr val="tx2"/>
              </a:solidFill>
              <a:effectLst/>
              <a:uLnTx/>
              <a:uFillTx/>
              <a:latin typeface="+mj-lt"/>
              <a:ea typeface="+mj-ea"/>
              <a:cs typeface="+mj-cs"/>
            </a:endParaRPr>
          </a:p>
          <a:p>
            <a:pPr marL="0" marR="0" lvl="0" indent="0"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smtClean="0">
                <a:ln>
                  <a:noFill/>
                </a:ln>
                <a:solidFill>
                  <a:schemeClr val="tx2"/>
                </a:solidFill>
                <a:effectLst/>
                <a:uLnTx/>
                <a:uFillTx/>
                <a:latin typeface="+mj-lt"/>
                <a:ea typeface="+mj-ea"/>
                <a:cs typeface="+mj-cs"/>
              </a:rPr>
              <a:t>The Nile Monitor Lizard (</a:t>
            </a:r>
            <a:r>
              <a:rPr kumimoji="0" lang="en-US" sz="1400" b="0" i="1" u="none" strike="noStrike" kern="0" cap="none" spc="0" normalizeH="0" baseline="0" noProof="0" dirty="0" err="1" smtClean="0">
                <a:ln>
                  <a:noFill/>
                </a:ln>
                <a:solidFill>
                  <a:schemeClr val="tx2"/>
                </a:solidFill>
                <a:effectLst/>
                <a:uLnTx/>
                <a:uFillTx/>
                <a:latin typeface="+mj-lt"/>
                <a:ea typeface="+mj-ea"/>
                <a:cs typeface="+mj-cs"/>
              </a:rPr>
              <a:t>Varanus</a:t>
            </a:r>
            <a:r>
              <a:rPr kumimoji="0" lang="en-US" sz="1400" b="0" i="1" u="none" strike="noStrike" kern="0" cap="none" spc="0" normalizeH="0" baseline="0" noProof="0" dirty="0" smtClean="0">
                <a:ln>
                  <a:noFill/>
                </a:ln>
                <a:solidFill>
                  <a:schemeClr val="tx2"/>
                </a:solidFill>
                <a:effectLst/>
                <a:uLnTx/>
                <a:uFillTx/>
                <a:latin typeface="+mj-lt"/>
                <a:ea typeface="+mj-ea"/>
                <a:cs typeface="+mj-cs"/>
              </a:rPr>
              <a:t> </a:t>
            </a:r>
            <a:r>
              <a:rPr kumimoji="0" lang="en-US" sz="1400" b="0" i="1" u="none" strike="noStrike" kern="0" cap="none" spc="0" normalizeH="0" baseline="0" noProof="0" dirty="0" err="1" smtClean="0">
                <a:ln>
                  <a:noFill/>
                </a:ln>
                <a:solidFill>
                  <a:schemeClr val="tx2"/>
                </a:solidFill>
                <a:effectLst/>
                <a:uLnTx/>
                <a:uFillTx/>
                <a:latin typeface="+mj-lt"/>
                <a:ea typeface="+mj-ea"/>
                <a:cs typeface="+mj-cs"/>
              </a:rPr>
              <a:t>niloticus</a:t>
            </a:r>
            <a:r>
              <a:rPr kumimoji="0" lang="en-US" sz="1400" b="0" i="0" u="none" strike="noStrike" kern="0" cap="none" spc="0" normalizeH="0" baseline="0" noProof="0" dirty="0" smtClean="0">
                <a:ln>
                  <a:noFill/>
                </a:ln>
                <a:solidFill>
                  <a:schemeClr val="tx2"/>
                </a:solidFill>
                <a:effectLst/>
                <a:uLnTx/>
                <a:uFillTx/>
                <a:latin typeface="+mj-lt"/>
                <a:ea typeface="+mj-ea"/>
                <a:cs typeface="+mj-cs"/>
              </a:rPr>
              <a:t>) grows to over 6 ft in length.  It is dark brown with yellow spots forming bands around the body of the lizard.  It is found near fresh water and its burrows.  It can dive under water for up to one hour .It is very agile both on land and in the water.  This carnivorous reptile is not native to Florida and poses a danger to Florida’s wildlife. Biologists with the National Park Service are looking for information on sightings of the Nile monitor lizard or its burrows.  Please call the Nile Monitor hot line if you have information.</a:t>
            </a:r>
            <a:br>
              <a:rPr kumimoji="0" lang="en-US" sz="1400" b="0" i="0" u="none" strike="noStrike" kern="0" cap="none" spc="0" normalizeH="0" baseline="0" noProof="0" dirty="0" smtClean="0">
                <a:ln>
                  <a:noFill/>
                </a:ln>
                <a:solidFill>
                  <a:schemeClr val="tx2"/>
                </a:solidFill>
                <a:effectLst/>
                <a:uLnTx/>
                <a:uFillTx/>
                <a:latin typeface="+mj-lt"/>
                <a:ea typeface="+mj-ea"/>
                <a:cs typeface="+mj-cs"/>
              </a:rPr>
            </a:br>
            <a:r>
              <a:rPr kumimoji="0" lang="en-US" sz="1400" b="0" i="0" u="none" strike="noStrike" kern="0" cap="none" spc="0" normalizeH="0" baseline="0" noProof="0" dirty="0" smtClean="0">
                <a:ln>
                  <a:noFill/>
                </a:ln>
                <a:solidFill>
                  <a:schemeClr val="tx2"/>
                </a:solidFill>
                <a:effectLst/>
                <a:uLnTx/>
                <a:uFillTx/>
                <a:latin typeface="+mj-lt"/>
                <a:ea typeface="+mj-ea"/>
                <a:cs typeface="+mj-cs"/>
              </a:rPr>
              <a:t/>
            </a:r>
            <a:br>
              <a:rPr kumimoji="0" lang="en-US" sz="1400" b="0" i="0" u="none" strike="noStrike" kern="0" cap="none" spc="0" normalizeH="0" baseline="0" noProof="0" dirty="0" smtClean="0">
                <a:ln>
                  <a:noFill/>
                </a:ln>
                <a:solidFill>
                  <a:schemeClr val="tx2"/>
                </a:solidFill>
                <a:effectLst/>
                <a:uLnTx/>
                <a:uFillTx/>
                <a:latin typeface="+mj-lt"/>
                <a:ea typeface="+mj-ea"/>
                <a:cs typeface="+mj-cs"/>
              </a:rPr>
            </a:br>
            <a:r>
              <a:rPr kumimoji="0" lang="es-ES" sz="1400" b="0" i="0" u="none" strike="noStrike" kern="0" cap="none" spc="0" normalizeH="0" baseline="0" noProof="0" dirty="0" smtClean="0">
                <a:ln>
                  <a:noFill/>
                </a:ln>
                <a:solidFill>
                  <a:schemeClr val="tx2"/>
                </a:solidFill>
                <a:effectLst/>
                <a:uLnTx/>
                <a:uFillTx/>
                <a:latin typeface="+mj-lt"/>
                <a:ea typeface="+mj-ea"/>
                <a:cs typeface="+mj-cs"/>
              </a:rPr>
              <a:t>(305) 753-3557 </a:t>
            </a:r>
            <a:br>
              <a:rPr kumimoji="0" lang="es-ES" sz="1400" b="0" i="0" u="none" strike="noStrike" kern="0" cap="none" spc="0" normalizeH="0" baseline="0" noProof="0" dirty="0" smtClean="0">
                <a:ln>
                  <a:noFill/>
                </a:ln>
                <a:solidFill>
                  <a:schemeClr val="tx2"/>
                </a:solidFill>
                <a:effectLst/>
                <a:uLnTx/>
                <a:uFillTx/>
                <a:latin typeface="+mj-lt"/>
                <a:ea typeface="+mj-ea"/>
                <a:cs typeface="+mj-cs"/>
              </a:rPr>
            </a:br>
            <a:r>
              <a:rPr kumimoji="0" lang="es-ES" sz="1400" b="0" i="1" u="none" strike="noStrike" kern="0" cap="none" spc="0" normalizeH="0" baseline="0" noProof="0" dirty="0" err="1" smtClean="0">
                <a:ln>
                  <a:noFill/>
                </a:ln>
                <a:solidFill>
                  <a:schemeClr val="tx2"/>
                </a:solidFill>
                <a:effectLst/>
                <a:uLnTx/>
                <a:uFillTx/>
                <a:latin typeface="+mj-lt"/>
                <a:ea typeface="+mj-ea"/>
                <a:cs typeface="+mj-cs"/>
              </a:rPr>
              <a:t>Thank</a:t>
            </a:r>
            <a:r>
              <a:rPr kumimoji="0" lang="es-ES" sz="1400" b="0" i="1" u="none" strike="noStrike" kern="0" cap="none" spc="0" normalizeH="0" baseline="0" noProof="0" dirty="0" smtClean="0">
                <a:ln>
                  <a:noFill/>
                </a:ln>
                <a:solidFill>
                  <a:schemeClr val="tx2"/>
                </a:solidFill>
                <a:effectLst/>
                <a:uLnTx/>
                <a:uFillTx/>
                <a:latin typeface="+mj-lt"/>
                <a:ea typeface="+mj-ea"/>
                <a:cs typeface="+mj-cs"/>
              </a:rPr>
              <a:t> </a:t>
            </a:r>
            <a:r>
              <a:rPr kumimoji="0" lang="es-ES" sz="1400" b="0" i="1" u="none" strike="noStrike" kern="0" cap="none" spc="0" normalizeH="0" baseline="0" noProof="0" dirty="0" err="1" smtClean="0">
                <a:ln>
                  <a:noFill/>
                </a:ln>
                <a:solidFill>
                  <a:schemeClr val="tx2"/>
                </a:solidFill>
                <a:effectLst/>
                <a:uLnTx/>
                <a:uFillTx/>
                <a:latin typeface="+mj-lt"/>
                <a:ea typeface="+mj-ea"/>
                <a:cs typeface="+mj-cs"/>
              </a:rPr>
              <a:t>you</a:t>
            </a:r>
            <a:r>
              <a:rPr kumimoji="0" lang="es-ES" sz="1400" b="0" i="1" u="none" strike="noStrike" kern="0" cap="none" spc="0" normalizeH="0" baseline="0" noProof="0" dirty="0" smtClean="0">
                <a:ln>
                  <a:noFill/>
                </a:ln>
                <a:solidFill>
                  <a:schemeClr val="tx2"/>
                </a:solidFill>
                <a:effectLst/>
                <a:uLnTx/>
                <a:uFillTx/>
                <a:latin typeface="+mj-lt"/>
                <a:ea typeface="+mj-ea"/>
                <a:cs typeface="+mj-cs"/>
              </a:rPr>
              <a:t> </a:t>
            </a:r>
            <a:r>
              <a:rPr kumimoji="0" lang="es-ES" sz="1400" b="0" i="1" u="none" strike="noStrike" kern="0" cap="none" spc="0" normalizeH="0" baseline="0" noProof="0" dirty="0" err="1" smtClean="0">
                <a:ln>
                  <a:noFill/>
                </a:ln>
                <a:solidFill>
                  <a:schemeClr val="tx2"/>
                </a:solidFill>
                <a:effectLst/>
                <a:uLnTx/>
                <a:uFillTx/>
                <a:latin typeface="+mj-lt"/>
                <a:ea typeface="+mj-ea"/>
                <a:cs typeface="+mj-cs"/>
              </a:rPr>
              <a:t>for</a:t>
            </a:r>
            <a:r>
              <a:rPr kumimoji="0" lang="es-ES" sz="1400" b="0" i="1" u="none" strike="noStrike" kern="0" cap="none" spc="0" normalizeH="0" baseline="0" noProof="0" dirty="0" smtClean="0">
                <a:ln>
                  <a:noFill/>
                </a:ln>
                <a:solidFill>
                  <a:schemeClr val="tx2"/>
                </a:solidFill>
                <a:effectLst/>
                <a:uLnTx/>
                <a:uFillTx/>
                <a:latin typeface="+mj-lt"/>
                <a:ea typeface="+mj-ea"/>
                <a:cs typeface="+mj-cs"/>
              </a:rPr>
              <a:t> </a:t>
            </a:r>
            <a:r>
              <a:rPr kumimoji="0" lang="es-ES" sz="1400" b="0" i="1" u="none" strike="noStrike" kern="0" cap="none" spc="0" normalizeH="0" baseline="0" noProof="0" dirty="0" err="1" smtClean="0">
                <a:ln>
                  <a:noFill/>
                </a:ln>
                <a:solidFill>
                  <a:schemeClr val="tx2"/>
                </a:solidFill>
                <a:effectLst/>
                <a:uLnTx/>
                <a:uFillTx/>
                <a:latin typeface="+mj-lt"/>
                <a:ea typeface="+mj-ea"/>
                <a:cs typeface="+mj-cs"/>
              </a:rPr>
              <a:t>calling</a:t>
            </a:r>
            <a:r>
              <a:rPr kumimoji="0" lang="es-ES" sz="1400" b="0" i="1" u="none" strike="noStrike" kern="0" cap="none" spc="0" normalizeH="0" baseline="0" noProof="0" dirty="0" smtClean="0">
                <a:ln>
                  <a:noFill/>
                </a:ln>
                <a:solidFill>
                  <a:schemeClr val="tx2"/>
                </a:solidFill>
                <a:effectLst/>
                <a:uLnTx/>
                <a:uFillTx/>
                <a:latin typeface="+mj-lt"/>
                <a:ea typeface="+mj-ea"/>
                <a:cs typeface="+mj-cs"/>
              </a:rPr>
              <a:t> </a:t>
            </a:r>
            <a:r>
              <a:rPr kumimoji="0" lang="es-ES" sz="1400" b="0" i="1" u="none" strike="noStrike" kern="0" cap="none" spc="0" normalizeH="0" baseline="0" noProof="0" dirty="0" err="1" smtClean="0">
                <a:ln>
                  <a:noFill/>
                </a:ln>
                <a:solidFill>
                  <a:schemeClr val="tx2"/>
                </a:solidFill>
                <a:effectLst/>
                <a:uLnTx/>
                <a:uFillTx/>
                <a:latin typeface="+mj-lt"/>
                <a:ea typeface="+mj-ea"/>
                <a:cs typeface="+mj-cs"/>
              </a:rPr>
              <a:t>the</a:t>
            </a:r>
            <a:r>
              <a:rPr kumimoji="0" lang="es-ES" sz="1400" b="0" i="1" u="none" strike="noStrike" kern="0" cap="none" spc="0" normalizeH="0" baseline="0" noProof="0" dirty="0" smtClean="0">
                <a:ln>
                  <a:noFill/>
                </a:ln>
                <a:solidFill>
                  <a:schemeClr val="tx2"/>
                </a:solidFill>
                <a:effectLst/>
                <a:uLnTx/>
                <a:uFillTx/>
                <a:latin typeface="+mj-lt"/>
                <a:ea typeface="+mj-ea"/>
                <a:cs typeface="+mj-cs"/>
              </a:rPr>
              <a:t> Nile Monitor </a:t>
            </a:r>
            <a:r>
              <a:rPr kumimoji="0" lang="es-ES" sz="1400" b="0" i="1" u="none" strike="noStrike" kern="0" cap="none" spc="0" normalizeH="0" baseline="0" noProof="0" dirty="0" err="1" smtClean="0">
                <a:ln>
                  <a:noFill/>
                </a:ln>
                <a:solidFill>
                  <a:schemeClr val="tx2"/>
                </a:solidFill>
                <a:effectLst/>
                <a:uLnTx/>
                <a:uFillTx/>
                <a:latin typeface="+mj-lt"/>
                <a:ea typeface="+mj-ea"/>
                <a:cs typeface="+mj-cs"/>
              </a:rPr>
              <a:t>hot</a:t>
            </a:r>
            <a:r>
              <a:rPr kumimoji="0" lang="es-ES" sz="1400" b="0" i="1" u="none" strike="noStrike" kern="0" cap="none" spc="0" normalizeH="0" baseline="0" noProof="0" dirty="0" smtClean="0">
                <a:ln>
                  <a:noFill/>
                </a:ln>
                <a:solidFill>
                  <a:schemeClr val="tx2"/>
                </a:solidFill>
                <a:effectLst/>
                <a:uLnTx/>
                <a:uFillTx/>
                <a:latin typeface="+mj-lt"/>
                <a:ea typeface="+mj-ea"/>
                <a:cs typeface="+mj-cs"/>
              </a:rPr>
              <a:t> line.</a:t>
            </a:r>
            <a:r>
              <a:rPr kumimoji="0" lang="en-US" sz="1200" b="0" i="0" u="none" strike="noStrike" kern="0" cap="none" spc="0" normalizeH="0" baseline="0" noProof="0" dirty="0" smtClean="0">
                <a:ln>
                  <a:noFill/>
                </a:ln>
                <a:solidFill>
                  <a:schemeClr val="tx2"/>
                </a:solidFill>
                <a:effectLst/>
                <a:uLnTx/>
                <a:uFillTx/>
                <a:latin typeface="+mj-lt"/>
                <a:ea typeface="+mj-ea"/>
                <a:cs typeface="+mj-cs"/>
              </a:rPr>
              <a:t/>
            </a:r>
            <a:br>
              <a:rPr kumimoji="0" lang="en-US" sz="1200" b="0" i="0" u="none" strike="noStrike" kern="0" cap="none" spc="0" normalizeH="0" baseline="0" noProof="0" dirty="0" smtClean="0">
                <a:ln>
                  <a:noFill/>
                </a:ln>
                <a:solidFill>
                  <a:schemeClr val="tx2"/>
                </a:solidFill>
                <a:effectLst/>
                <a:uLnTx/>
                <a:uFillTx/>
                <a:latin typeface="+mj-lt"/>
                <a:ea typeface="+mj-ea"/>
                <a:cs typeface="+mj-cs"/>
              </a:rPr>
            </a:br>
            <a:endParaRPr kumimoji="0" lang="en-US" sz="12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7"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8" name="Picture 1" descr="NileMonitorLizard"/>
          <p:cNvPicPr>
            <a:picLocks noChangeAspect="1" noChangeArrowheads="1"/>
          </p:cNvPicPr>
          <p:nvPr/>
        </p:nvPicPr>
        <p:blipFill>
          <a:blip r:embed="rId2" cstate="print"/>
          <a:srcRect t="23560"/>
          <a:stretch>
            <a:fillRect/>
          </a:stretch>
        </p:blipFill>
        <p:spPr bwMode="auto">
          <a:xfrm>
            <a:off x="914400" y="3312665"/>
            <a:ext cx="2819400" cy="1102235"/>
          </a:xfrm>
          <a:prstGeom prst="rect">
            <a:avLst/>
          </a:prstGeom>
          <a:noFill/>
        </p:spPr>
      </p:pic>
      <p:sp>
        <p:nvSpPr>
          <p:cNvPr id="9"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3" descr="P1010013"/>
          <p:cNvPicPr>
            <a:picLocks noChangeAspect="1" noChangeArrowheads="1"/>
          </p:cNvPicPr>
          <p:nvPr/>
        </p:nvPicPr>
        <p:blipFill>
          <a:blip r:embed="rId3" cstate="print"/>
          <a:srcRect b="9435"/>
          <a:stretch>
            <a:fillRect/>
          </a:stretch>
        </p:blipFill>
        <p:spPr bwMode="auto">
          <a:xfrm>
            <a:off x="5715000" y="3171825"/>
            <a:ext cx="1800225" cy="1222375"/>
          </a:xfrm>
          <a:prstGeom prst="rect">
            <a:avLst/>
          </a:prstGeom>
          <a:noFill/>
        </p:spPr>
      </p:pic>
      <p:pic>
        <p:nvPicPr>
          <p:cNvPr id="11" name="Picture 5"/>
          <p:cNvPicPr>
            <a:picLocks noChangeAspect="1" noChangeArrowheads="1"/>
          </p:cNvPicPr>
          <p:nvPr/>
        </p:nvPicPr>
        <p:blipFill>
          <a:blip r:embed="rId4" cstate="print"/>
          <a:srcRect/>
          <a:stretch>
            <a:fillRect/>
          </a:stretch>
        </p:blipFill>
        <p:spPr bwMode="auto">
          <a:xfrm>
            <a:off x="1905000" y="4800600"/>
            <a:ext cx="1006475" cy="1501775"/>
          </a:xfrm>
          <a:prstGeom prst="rect">
            <a:avLst/>
          </a:prstGeom>
          <a:noFill/>
          <a:ln w="9525">
            <a:noFill/>
            <a:miter lim="800000"/>
            <a:headEnd/>
            <a:tailEnd/>
          </a:ln>
        </p:spPr>
      </p:pic>
      <p:pic>
        <p:nvPicPr>
          <p:cNvPr id="12" name="Picture 6"/>
          <p:cNvPicPr>
            <a:picLocks noChangeAspect="1" noChangeArrowheads="1"/>
          </p:cNvPicPr>
          <p:nvPr/>
        </p:nvPicPr>
        <p:blipFill>
          <a:blip r:embed="rId5" cstate="print"/>
          <a:srcRect/>
          <a:stretch>
            <a:fillRect/>
          </a:stretch>
        </p:blipFill>
        <p:spPr bwMode="auto">
          <a:xfrm>
            <a:off x="5638800" y="5029200"/>
            <a:ext cx="1893888" cy="1266825"/>
          </a:xfrm>
          <a:prstGeom prst="rect">
            <a:avLst/>
          </a:prstGeom>
          <a:noFill/>
          <a:ln w="9525">
            <a:noFill/>
            <a:miter lim="800000"/>
            <a:headEnd/>
            <a:tailEnd/>
          </a:ln>
        </p:spPr>
      </p:pic>
      <p:sp>
        <p:nvSpPr>
          <p:cNvPr id="13" name="TextBox 12"/>
          <p:cNvSpPr txBox="1"/>
          <p:nvPr/>
        </p:nvSpPr>
        <p:spPr>
          <a:xfrm>
            <a:off x="1600200" y="4419600"/>
            <a:ext cx="1828800" cy="276999"/>
          </a:xfrm>
          <a:prstGeom prst="rect">
            <a:avLst/>
          </a:prstGeom>
          <a:noFill/>
        </p:spPr>
        <p:txBody>
          <a:bodyPr wrap="square" rtlCol="0">
            <a:spAutoFit/>
          </a:bodyPr>
          <a:lstStyle/>
          <a:p>
            <a:r>
              <a:rPr lang="es-ES" sz="1200" dirty="0"/>
              <a:t>Nile Monitor </a:t>
            </a:r>
            <a:r>
              <a:rPr lang="es-ES" sz="1200" dirty="0" err="1"/>
              <a:t>Lizard</a:t>
            </a:r>
            <a:endParaRPr lang="en-US" sz="1200" dirty="0"/>
          </a:p>
        </p:txBody>
      </p:sp>
      <p:sp>
        <p:nvSpPr>
          <p:cNvPr id="14" name="TextBox 13"/>
          <p:cNvSpPr txBox="1"/>
          <p:nvPr/>
        </p:nvSpPr>
        <p:spPr>
          <a:xfrm>
            <a:off x="6296025" y="4391025"/>
            <a:ext cx="762000" cy="276999"/>
          </a:xfrm>
          <a:prstGeom prst="rect">
            <a:avLst/>
          </a:prstGeom>
          <a:noFill/>
        </p:spPr>
        <p:txBody>
          <a:bodyPr wrap="square" rtlCol="0">
            <a:spAutoFit/>
          </a:bodyPr>
          <a:lstStyle/>
          <a:p>
            <a:r>
              <a:rPr lang="es-ES" sz="1200" dirty="0" err="1"/>
              <a:t>Burrow</a:t>
            </a:r>
            <a:endParaRPr lang="en-US" sz="1200" dirty="0"/>
          </a:p>
        </p:txBody>
      </p:sp>
      <p:sp>
        <p:nvSpPr>
          <p:cNvPr id="15" name="TextBox 14"/>
          <p:cNvSpPr txBox="1"/>
          <p:nvPr/>
        </p:nvSpPr>
        <p:spPr>
          <a:xfrm>
            <a:off x="1143000" y="6339185"/>
            <a:ext cx="2743200" cy="461665"/>
          </a:xfrm>
          <a:prstGeom prst="rect">
            <a:avLst/>
          </a:prstGeom>
          <a:noFill/>
        </p:spPr>
        <p:txBody>
          <a:bodyPr wrap="square" rtlCol="0">
            <a:spAutoFit/>
          </a:bodyPr>
          <a:lstStyle/>
          <a:p>
            <a:r>
              <a:rPr lang="es-ES" sz="1200" dirty="0"/>
              <a:t>Iguana – </a:t>
            </a:r>
            <a:r>
              <a:rPr lang="es-ES" sz="1200" dirty="0" err="1"/>
              <a:t>to</a:t>
            </a:r>
            <a:r>
              <a:rPr lang="es-ES" sz="1200" dirty="0"/>
              <a:t> 6’ in </a:t>
            </a:r>
            <a:r>
              <a:rPr lang="es-ES" sz="1200" dirty="0" err="1"/>
              <a:t>length</a:t>
            </a:r>
            <a:r>
              <a:rPr lang="es-ES" sz="1200" dirty="0"/>
              <a:t>, </a:t>
            </a:r>
            <a:r>
              <a:rPr lang="es-ES" sz="1200" dirty="0" err="1"/>
              <a:t>herbivorous</a:t>
            </a:r>
            <a:r>
              <a:rPr lang="es-ES" sz="1200" dirty="0"/>
              <a:t>.</a:t>
            </a:r>
            <a:endParaRPr lang="en-US" sz="1200" dirty="0"/>
          </a:p>
          <a:p>
            <a:r>
              <a:rPr lang="en-US" sz="1200" dirty="0"/>
              <a:t>Please do not report sightings</a:t>
            </a:r>
          </a:p>
        </p:txBody>
      </p:sp>
      <p:sp>
        <p:nvSpPr>
          <p:cNvPr id="16" name="TextBox 15"/>
          <p:cNvSpPr txBox="1"/>
          <p:nvPr/>
        </p:nvSpPr>
        <p:spPr>
          <a:xfrm>
            <a:off x="3276600" y="5181600"/>
            <a:ext cx="1905000" cy="276999"/>
          </a:xfrm>
          <a:prstGeom prst="rect">
            <a:avLst/>
          </a:prstGeom>
          <a:noFill/>
        </p:spPr>
        <p:txBody>
          <a:bodyPr wrap="square" rtlCol="0">
            <a:spAutoFit/>
          </a:bodyPr>
          <a:lstStyle/>
          <a:p>
            <a:endParaRPr lang="en-US" sz="1200" dirty="0"/>
          </a:p>
        </p:txBody>
      </p:sp>
      <p:sp>
        <p:nvSpPr>
          <p:cNvPr id="17" name="TextBox 16"/>
          <p:cNvSpPr txBox="1"/>
          <p:nvPr/>
        </p:nvSpPr>
        <p:spPr>
          <a:xfrm>
            <a:off x="5105400" y="6324600"/>
            <a:ext cx="3124200" cy="738664"/>
          </a:xfrm>
          <a:prstGeom prst="rect">
            <a:avLst/>
          </a:prstGeom>
          <a:noFill/>
        </p:spPr>
        <p:txBody>
          <a:bodyPr wrap="square" rtlCol="0">
            <a:spAutoFit/>
          </a:bodyPr>
          <a:lstStyle/>
          <a:p>
            <a:r>
              <a:rPr lang="en-US" sz="1200" dirty="0"/>
              <a:t>Basilisk – to 2 ft in length, insectivorous, found near water .  please do not report</a:t>
            </a:r>
          </a:p>
          <a:p>
            <a:endParaRPr lang="en-US" dirty="0"/>
          </a:p>
        </p:txBody>
      </p:sp>
      <p:pic>
        <p:nvPicPr>
          <p:cNvPr id="18" name="Picture 4" descr="482FWTranspSmall"/>
          <p:cNvPicPr>
            <a:picLocks noChangeAspect="1" noChangeArrowheads="1"/>
          </p:cNvPicPr>
          <p:nvPr/>
        </p:nvPicPr>
        <p:blipFill>
          <a:blip r:embed="rId6" cstate="print"/>
          <a:srcRect/>
          <a:stretch>
            <a:fillRect/>
          </a:stretch>
        </p:blipFill>
        <p:spPr bwMode="auto">
          <a:xfrm>
            <a:off x="228600" y="0"/>
            <a:ext cx="1066800" cy="1059391"/>
          </a:xfrm>
          <a:prstGeom prst="rect">
            <a:avLst/>
          </a:prstGeom>
          <a:noFill/>
        </p:spPr>
      </p:pic>
      <p:sp>
        <p:nvSpPr>
          <p:cNvPr id="19" name="Rectangle 18"/>
          <p:cNvSpPr/>
          <p:nvPr/>
        </p:nvSpPr>
        <p:spPr>
          <a:xfrm>
            <a:off x="304800" y="1091184"/>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9" name="Picture 3" descr="C:\Users\rramos\Documents\PPPresentation PDF Oics\Pg_53_of_Nile_Monitor_Presentation_Burrow_Survey_Picture.jpg"/>
          <p:cNvPicPr>
            <a:picLocks noChangeAspect="1" noChangeArrowheads="1"/>
          </p:cNvPicPr>
          <p:nvPr/>
        </p:nvPicPr>
        <p:blipFill>
          <a:blip r:embed="rId2" cstate="print"/>
          <a:srcRect/>
          <a:stretch>
            <a:fillRect/>
          </a:stretch>
        </p:blipFill>
        <p:spPr bwMode="auto">
          <a:xfrm>
            <a:off x="533400" y="533400"/>
            <a:ext cx="7943850" cy="5957888"/>
          </a:xfrm>
          <a:prstGeom prst="rect">
            <a:avLst/>
          </a:prstGeom>
          <a:noFill/>
        </p:spPr>
      </p:pic>
      <p:sp>
        <p:nvSpPr>
          <p:cNvPr id="7" name="Rectangle 6"/>
          <p:cNvSpPr/>
          <p:nvPr/>
        </p:nvSpPr>
        <p:spPr>
          <a:xfrm>
            <a:off x="228600" y="3810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28600" y="65532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4" descr="482FWTranspSmall"/>
          <p:cNvPicPr>
            <a:picLocks noChangeAspect="1" noChangeArrowheads="1"/>
          </p:cNvPicPr>
          <p:nvPr/>
        </p:nvPicPr>
        <p:blipFill>
          <a:blip r:embed="rId3" cstate="print"/>
          <a:srcRect/>
          <a:stretch>
            <a:fillRect/>
          </a:stretch>
        </p:blipFill>
        <p:spPr bwMode="auto">
          <a:xfrm>
            <a:off x="0" y="30480"/>
            <a:ext cx="1066800" cy="105939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914400" y="71720"/>
            <a:ext cx="7315200" cy="868362"/>
          </a:xfrm>
        </p:spPr>
        <p:txBody>
          <a:bodyPr/>
          <a:lstStyle/>
          <a:p>
            <a:r>
              <a:rPr lang="en-US" sz="3200" dirty="0" smtClean="0"/>
              <a:t>Trapping</a:t>
            </a:r>
            <a:endParaRPr lang="en-US" sz="3200" dirty="0"/>
          </a:p>
        </p:txBody>
      </p:sp>
      <p:sp>
        <p:nvSpPr>
          <p:cNvPr id="11" name="Rectangle 10"/>
          <p:cNvSpPr/>
          <p:nvPr/>
        </p:nvSpPr>
        <p:spPr>
          <a:xfrm>
            <a:off x="228600" y="117348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4" descr="482FWTranspSmall"/>
          <p:cNvPicPr>
            <a:picLocks noChangeAspect="1" noChangeArrowheads="1"/>
          </p:cNvPicPr>
          <p:nvPr/>
        </p:nvPicPr>
        <p:blipFill>
          <a:blip r:embed="rId2" cstate="print"/>
          <a:srcRect/>
          <a:stretch>
            <a:fillRect/>
          </a:stretch>
        </p:blipFill>
        <p:spPr bwMode="auto">
          <a:xfrm>
            <a:off x="252984" y="85344"/>
            <a:ext cx="1066800" cy="1059391"/>
          </a:xfrm>
          <a:prstGeom prst="rect">
            <a:avLst/>
          </a:prstGeom>
          <a:noFill/>
        </p:spPr>
      </p:pic>
      <p:pic>
        <p:nvPicPr>
          <p:cNvPr id="13" name="Picture 12" descr="C:\Users\rramos\Documents\PPPresentation PDF Oics\Pg_64_of_Nile_Monitor_Presentation_Pine_Picture.jpg"/>
          <p:cNvPicPr/>
          <p:nvPr/>
        </p:nvPicPr>
        <p:blipFill>
          <a:blip r:embed="rId3" cstate="print"/>
          <a:srcRect l="2541" t="10476" r="7686" b="8333"/>
          <a:stretch>
            <a:fillRect/>
          </a:stretch>
        </p:blipFill>
        <p:spPr bwMode="auto">
          <a:xfrm>
            <a:off x="1219200" y="1475232"/>
            <a:ext cx="6553199" cy="4495799"/>
          </a:xfrm>
          <a:prstGeom prst="rect">
            <a:avLst/>
          </a:prstGeom>
          <a:noFill/>
        </p:spPr>
      </p:pic>
      <p:sp>
        <p:nvSpPr>
          <p:cNvPr id="14" name="Rectangle 13"/>
          <p:cNvSpPr/>
          <p:nvPr/>
        </p:nvSpPr>
        <p:spPr>
          <a:xfrm>
            <a:off x="304800" y="62484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D:\NC PPP DEC09\Monitor lizard.jpg"/>
          <p:cNvPicPr>
            <a:picLocks noChangeAspect="1" noChangeArrowheads="1"/>
          </p:cNvPicPr>
          <p:nvPr/>
        </p:nvPicPr>
        <p:blipFill>
          <a:blip r:embed="rId2" cstate="print"/>
          <a:srcRect/>
          <a:stretch>
            <a:fillRect/>
          </a:stretch>
        </p:blipFill>
        <p:spPr bwMode="auto">
          <a:xfrm>
            <a:off x="1231392" y="1379601"/>
            <a:ext cx="6629400" cy="4972050"/>
          </a:xfrm>
          <a:prstGeom prst="rect">
            <a:avLst/>
          </a:prstGeom>
          <a:noFill/>
        </p:spPr>
      </p:pic>
      <p:sp>
        <p:nvSpPr>
          <p:cNvPr id="4" name="TextBox 3"/>
          <p:cNvSpPr txBox="1"/>
          <p:nvPr/>
        </p:nvSpPr>
        <p:spPr>
          <a:xfrm>
            <a:off x="914400" y="304800"/>
            <a:ext cx="7010400" cy="584775"/>
          </a:xfrm>
          <a:prstGeom prst="rect">
            <a:avLst/>
          </a:prstGeom>
          <a:noFill/>
        </p:spPr>
        <p:txBody>
          <a:bodyPr wrap="square" rtlCol="0">
            <a:spAutoFit/>
          </a:bodyPr>
          <a:lstStyle/>
          <a:p>
            <a:pPr algn="ctr"/>
            <a:r>
              <a:rPr lang="en-US" sz="3200" dirty="0" smtClean="0"/>
              <a:t>BASH – Permitted Predation</a:t>
            </a:r>
            <a:endParaRPr lang="en-US" sz="3200" dirty="0"/>
          </a:p>
        </p:txBody>
      </p:sp>
      <p:sp>
        <p:nvSpPr>
          <p:cNvPr id="5" name="Rectangle 4"/>
          <p:cNvSpPr/>
          <p:nvPr/>
        </p:nvSpPr>
        <p:spPr>
          <a:xfrm>
            <a:off x="304800" y="11430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28600" y="65532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4" descr="482FWTranspSmall"/>
          <p:cNvPicPr>
            <a:picLocks noChangeAspect="1" noChangeArrowheads="1"/>
          </p:cNvPicPr>
          <p:nvPr/>
        </p:nvPicPr>
        <p:blipFill>
          <a:blip r:embed="rId3" cstate="print"/>
          <a:srcRect/>
          <a:stretch>
            <a:fillRect/>
          </a:stretch>
        </p:blipFill>
        <p:spPr bwMode="auto">
          <a:xfrm>
            <a:off x="326136" y="73152"/>
            <a:ext cx="1066800" cy="105939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rramos\Documents\PPPresentation PDF Oics\Pg_79_of_Nile_Monitor_Presentation_Florida_Map_with_Concerns.jpg"/>
          <p:cNvPicPr>
            <a:picLocks noChangeAspect="1" noChangeArrowheads="1"/>
          </p:cNvPicPr>
          <p:nvPr/>
        </p:nvPicPr>
        <p:blipFill>
          <a:blip r:embed="rId2" cstate="print"/>
          <a:srcRect/>
          <a:stretch>
            <a:fillRect/>
          </a:stretch>
        </p:blipFill>
        <p:spPr bwMode="auto">
          <a:xfrm>
            <a:off x="152400" y="123825"/>
            <a:ext cx="8839200" cy="66294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0"/>
            <a:ext cx="8229600" cy="1143000"/>
          </a:xfrm>
        </p:spPr>
        <p:txBody>
          <a:bodyPr/>
          <a:lstStyle/>
          <a:p>
            <a:r>
              <a:rPr lang="en-US" sz="3600" dirty="0"/>
              <a:t>Questions for the “Beast Master</a:t>
            </a:r>
            <a:r>
              <a:rPr lang="en-US" sz="3600" dirty="0" smtClean="0"/>
              <a:t>”?</a:t>
            </a:r>
            <a:endParaRPr lang="en-US" sz="3600" dirty="0"/>
          </a:p>
        </p:txBody>
      </p:sp>
      <p:pic>
        <p:nvPicPr>
          <p:cNvPr id="39940" name="Picture 4" descr="DSC_0010"/>
          <p:cNvPicPr>
            <a:picLocks noChangeAspect="1" noChangeArrowheads="1"/>
          </p:cNvPicPr>
          <p:nvPr/>
        </p:nvPicPr>
        <p:blipFill>
          <a:blip r:embed="rId2" cstate="print"/>
          <a:srcRect/>
          <a:stretch>
            <a:fillRect/>
          </a:stretch>
        </p:blipFill>
        <p:spPr bwMode="auto">
          <a:xfrm>
            <a:off x="792480" y="1356360"/>
            <a:ext cx="7718382" cy="5029200"/>
          </a:xfrm>
          <a:prstGeom prst="rect">
            <a:avLst/>
          </a:prstGeom>
          <a:noFill/>
          <a:ln w="3175">
            <a:solidFill>
              <a:srgbClr val="000000"/>
            </a:solidFill>
            <a:miter lim="800000"/>
            <a:headEnd/>
            <a:tailEnd/>
          </a:ln>
        </p:spPr>
      </p:pic>
      <p:pic>
        <p:nvPicPr>
          <p:cNvPr id="4" name="Picture 4" descr="482FWTranspSmall"/>
          <p:cNvPicPr>
            <a:picLocks noChangeAspect="1" noChangeArrowheads="1"/>
          </p:cNvPicPr>
          <p:nvPr/>
        </p:nvPicPr>
        <p:blipFill>
          <a:blip r:embed="rId3" cstate="print"/>
          <a:srcRect/>
          <a:stretch>
            <a:fillRect/>
          </a:stretch>
        </p:blipFill>
        <p:spPr bwMode="auto">
          <a:xfrm>
            <a:off x="219456" y="63046"/>
            <a:ext cx="1066800" cy="1059391"/>
          </a:xfrm>
          <a:prstGeom prst="rect">
            <a:avLst/>
          </a:prstGeom>
          <a:noFill/>
        </p:spPr>
      </p:pic>
      <p:sp>
        <p:nvSpPr>
          <p:cNvPr id="5" name="Rectangle 4"/>
          <p:cNvSpPr/>
          <p:nvPr/>
        </p:nvSpPr>
        <p:spPr>
          <a:xfrm>
            <a:off x="304800" y="11430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04800" y="6553200"/>
            <a:ext cx="8610600" cy="76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651</TotalTime>
  <Words>332</Words>
  <Application>Microsoft Office PowerPoint</Application>
  <PresentationFormat>On-screen Show (4:3)</PresentationFormat>
  <Paragraphs>59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Default Design</vt:lpstr>
      <vt:lpstr>482 Fighter Wing  </vt:lpstr>
      <vt:lpstr>Homestead ARB: Unique Environmental Location/Setting</vt:lpstr>
      <vt:lpstr>Slide 3</vt:lpstr>
      <vt:lpstr>Invasive Species Include:</vt:lpstr>
      <vt:lpstr>Invasive Reptiles</vt:lpstr>
      <vt:lpstr>Base Recon Response to Sightings</vt:lpstr>
      <vt:lpstr>Military Canal Possible Conduit to BNP</vt:lpstr>
      <vt:lpstr>Major Food Item</vt:lpstr>
      <vt:lpstr>Initial Monitor Lizard Recon Team</vt:lpstr>
      <vt:lpstr>Capture Activities – NPS and FFWCC</vt:lpstr>
      <vt:lpstr>Slide 11</vt:lpstr>
      <vt:lpstr>Slide 12</vt:lpstr>
      <vt:lpstr>Trapping</vt:lpstr>
      <vt:lpstr>Slide 14</vt:lpstr>
      <vt:lpstr>Slide 15</vt:lpstr>
      <vt:lpstr>Questions for the “Beast Master”?</vt:lpstr>
    </vt:vector>
  </TitlesOfParts>
  <Company>US Air Force Reserve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ETS Show</dc:title>
  <dc:creator>mandrejko</dc:creator>
  <cp:lastModifiedBy>MICHAEL J. ANDREJKO</cp:lastModifiedBy>
  <cp:revision>71</cp:revision>
  <dcterms:created xsi:type="dcterms:W3CDTF">2005-02-04T15:20:26Z</dcterms:created>
  <dcterms:modified xsi:type="dcterms:W3CDTF">2009-12-04T21:46:12Z</dcterms:modified>
</cp:coreProperties>
</file>